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handoutMasterIdLst>
    <p:handoutMasterId r:id="rId34"/>
  </p:handoutMasterIdLst>
  <p:sldIdLst>
    <p:sldId id="256" r:id="rId3"/>
    <p:sldId id="257" r:id="rId4"/>
    <p:sldId id="258" r:id="rId5"/>
    <p:sldId id="299" r:id="rId6"/>
    <p:sldId id="260" r:id="rId7"/>
    <p:sldId id="265" r:id="rId8"/>
    <p:sldId id="259" r:id="rId9"/>
    <p:sldId id="266" r:id="rId10"/>
    <p:sldId id="279" r:id="rId11"/>
    <p:sldId id="280" r:id="rId12"/>
    <p:sldId id="290" r:id="rId13"/>
    <p:sldId id="298" r:id="rId14"/>
    <p:sldId id="300" r:id="rId15"/>
    <p:sldId id="302" r:id="rId16"/>
    <p:sldId id="301" r:id="rId17"/>
    <p:sldId id="275" r:id="rId18"/>
    <p:sldId id="276" r:id="rId19"/>
    <p:sldId id="267" r:id="rId20"/>
    <p:sldId id="297" r:id="rId21"/>
    <p:sldId id="273" r:id="rId22"/>
    <p:sldId id="284" r:id="rId23"/>
    <p:sldId id="282" r:id="rId24"/>
    <p:sldId id="277" r:id="rId25"/>
    <p:sldId id="291" r:id="rId26"/>
    <p:sldId id="288" r:id="rId27"/>
    <p:sldId id="262" r:id="rId28"/>
    <p:sldId id="286" r:id="rId29"/>
    <p:sldId id="287" r:id="rId30"/>
    <p:sldId id="264" r:id="rId31"/>
    <p:sldId id="272"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94660"/>
  </p:normalViewPr>
  <p:slideViewPr>
    <p:cSldViewPr>
      <p:cViewPr varScale="1">
        <p:scale>
          <a:sx n="50" d="100"/>
          <a:sy n="50" d="100"/>
        </p:scale>
        <p:origin x="1118" y="27"/>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69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67A65E-8997-406A-BF87-A64B287601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2EE1E4-2AFD-4F4B-A763-138B4E3752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4A1C82-0710-4071-BCCE-2C355DC31769}" type="datetimeFigureOut">
              <a:rPr lang="en-US" smtClean="0"/>
              <a:t>11/9/2022</a:t>
            </a:fld>
            <a:endParaRPr lang="en-US"/>
          </a:p>
        </p:txBody>
      </p:sp>
      <p:sp>
        <p:nvSpPr>
          <p:cNvPr id="4" name="Footer Placeholder 3">
            <a:extLst>
              <a:ext uri="{FF2B5EF4-FFF2-40B4-BE49-F238E27FC236}">
                <a16:creationId xmlns:a16="http://schemas.microsoft.com/office/drawing/2014/main" id="{22183140-36B5-4152-9876-040476F3FD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52168C-FE3E-42AA-A937-B33421592E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D6A9EE-CD21-4294-AE5B-5773E251BAC1}" type="slidenum">
              <a:rPr lang="en-US" smtClean="0"/>
              <a:t>‹#›</a:t>
            </a:fld>
            <a:endParaRPr lang="en-US"/>
          </a:p>
        </p:txBody>
      </p:sp>
    </p:spTree>
    <p:extLst>
      <p:ext uri="{BB962C8B-B14F-4D97-AF65-F5344CB8AC3E}">
        <p14:creationId xmlns:p14="http://schemas.microsoft.com/office/powerpoint/2010/main" val="9861026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DD3EA-94A5-4412-8F03-9A41C554F1F5}" type="datetimeFigureOut">
              <a:rPr lang="en-US" smtClean="0"/>
              <a:t>11/9/2022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1CEB6-0C0E-48E4-AED5-D026D0B3D31C}" type="slidenum">
              <a:rPr lang="en-US" smtClean="0"/>
              <a:t>‹#›</a:t>
            </a:fld>
            <a:endParaRPr lang="en-US"/>
          </a:p>
        </p:txBody>
      </p:sp>
    </p:spTree>
    <p:extLst>
      <p:ext uri="{BB962C8B-B14F-4D97-AF65-F5344CB8AC3E}">
        <p14:creationId xmlns:p14="http://schemas.microsoft.com/office/powerpoint/2010/main" val="3383027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9651060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76F6242-6699-44AB-B4F6-6D61D948B573}"/>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5FA5F169-4BD4-4500-8A3E-B72CF7EC282A}" type="datetime1">
              <a:rPr lang="en-US" smtClean="0"/>
              <a:t>11/9/2022</a:t>
            </a:fld>
            <a:endParaRPr lang="en-US"/>
          </a:p>
        </p:txBody>
      </p:sp>
      <p:sp>
        <p:nvSpPr>
          <p:cNvPr id="6" name="Footer Placeholder 5">
            <a:extLst>
              <a:ext uri="{FF2B5EF4-FFF2-40B4-BE49-F238E27FC236}">
                <a16:creationId xmlns:a16="http://schemas.microsoft.com/office/drawing/2014/main" id="{823F39B9-1480-462C-BC3D-A93558D8AAF8}"/>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42883716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2C933-8285-4D1A-B28B-E2F6611879A8}"/>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FDCBFC51-F48C-4A74-AF64-D2CA90787C7A}" type="datetime1">
              <a:rPr lang="en-US" smtClean="0"/>
              <a:t>11/9/2022</a:t>
            </a:fld>
            <a:endParaRPr lang="en-US"/>
          </a:p>
        </p:txBody>
      </p:sp>
      <p:sp>
        <p:nvSpPr>
          <p:cNvPr id="5" name="Footer Placeholder 4">
            <a:extLst>
              <a:ext uri="{FF2B5EF4-FFF2-40B4-BE49-F238E27FC236}">
                <a16:creationId xmlns:a16="http://schemas.microsoft.com/office/drawing/2014/main" id="{4280ACA8-089A-4E21-9FA5-4F1FE909B69D}"/>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29697445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986E0-6724-4F6A-868E-30610DFF8CD6}"/>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0606CFB4-D9E7-41A9-8B0D-1874EDFAB436}" type="datetime1">
              <a:rPr lang="en-US" smtClean="0"/>
              <a:t>11/9/2022</a:t>
            </a:fld>
            <a:endParaRPr lang="en-US"/>
          </a:p>
        </p:txBody>
      </p:sp>
      <p:sp>
        <p:nvSpPr>
          <p:cNvPr id="5" name="Footer Placeholder 4">
            <a:extLst>
              <a:ext uri="{FF2B5EF4-FFF2-40B4-BE49-F238E27FC236}">
                <a16:creationId xmlns:a16="http://schemas.microsoft.com/office/drawing/2014/main" id="{F29D1245-3B01-4816-970E-C7EF5AEC7584}"/>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44613440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29678-3D30-42E4-8D27-8B7F2B18C8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E724C-0AFA-41D2-BD8E-8C6253FBBD08}"/>
              </a:ext>
            </a:extLst>
          </p:cNvPr>
          <p:cNvSpPr>
            <a:spLocks noGrp="1"/>
          </p:cNvSpPr>
          <p:nvPr>
            <p:ph type="dt" sz="half" idx="10"/>
          </p:nvPr>
        </p:nvSpPr>
        <p:spPr>
          <a:xfrm>
            <a:off x="457200" y="6356350"/>
            <a:ext cx="2133600" cy="365125"/>
          </a:xfrm>
          <a:prstGeom prst="rect">
            <a:avLst/>
          </a:prstGeom>
        </p:spPr>
        <p:txBody>
          <a:bodyPr/>
          <a:lstStyle/>
          <a:p>
            <a:pPr>
              <a:defRPr/>
            </a:pPr>
            <a:fld id="{E363DAEF-A7B5-4613-B82B-CC74557E18B8}" type="datetime1">
              <a:rPr lang="en-US" smtClean="0"/>
              <a:t>11/9/2022</a:t>
            </a:fld>
            <a:endParaRPr lang="en-US"/>
          </a:p>
        </p:txBody>
      </p:sp>
      <p:sp>
        <p:nvSpPr>
          <p:cNvPr id="4" name="Footer Placeholder 3">
            <a:extLst>
              <a:ext uri="{FF2B5EF4-FFF2-40B4-BE49-F238E27FC236}">
                <a16:creationId xmlns:a16="http://schemas.microsoft.com/office/drawing/2014/main" id="{3A6EF44D-A546-4A0D-BF0F-DEA8C584FF88}"/>
              </a:ext>
            </a:extLst>
          </p:cNvPr>
          <p:cNvSpPr>
            <a:spLocks noGrp="1"/>
          </p:cNvSpPr>
          <p:nvPr>
            <p:ph type="ftr" sz="quarter" idx="11"/>
          </p:nvPr>
        </p:nvSpPr>
        <p:spPr>
          <a:xfrm>
            <a:off x="3124200" y="6356350"/>
            <a:ext cx="2895600" cy="365125"/>
          </a:xfrm>
          <a:prstGeom prst="rect">
            <a:avLst/>
          </a:prstGeom>
        </p:spPr>
        <p:txBody>
          <a:bodyPr/>
          <a:lstStyle/>
          <a:p>
            <a:pPr>
              <a:defRPr/>
            </a:pPr>
            <a:endParaRPr lang="en-US"/>
          </a:p>
        </p:txBody>
      </p:sp>
    </p:spTree>
    <p:extLst>
      <p:ext uri="{BB962C8B-B14F-4D97-AF65-F5344CB8AC3E}">
        <p14:creationId xmlns:p14="http://schemas.microsoft.com/office/powerpoint/2010/main" val="1748820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EEA69A1-09E6-4D55-B010-97D26638DB2C}"/>
              </a:ext>
            </a:extLst>
          </p:cNvPr>
          <p:cNvSpPr>
            <a:spLocks noGrp="1"/>
          </p:cNvSpPr>
          <p:nvPr>
            <p:ph type="dt" sz="half" idx="10"/>
          </p:nvPr>
        </p:nvSpPr>
        <p:spPr/>
        <p:txBody>
          <a:bodyPr/>
          <a:lstStyle>
            <a:lvl1pPr>
              <a:defRPr/>
            </a:lvl1pPr>
          </a:lstStyle>
          <a:p>
            <a:pPr>
              <a:defRPr/>
            </a:pPr>
            <a:fld id="{03F25672-B435-4DE7-B507-C3DCD479AAE4}" type="datetime1">
              <a:rPr lang="en-US" smtClean="0"/>
              <a:t>11/9/2022</a:t>
            </a:fld>
            <a:endParaRPr lang="en-US"/>
          </a:p>
        </p:txBody>
      </p:sp>
      <p:sp>
        <p:nvSpPr>
          <p:cNvPr id="5" name="Footer Placeholder 4">
            <a:extLst>
              <a:ext uri="{FF2B5EF4-FFF2-40B4-BE49-F238E27FC236}">
                <a16:creationId xmlns:a16="http://schemas.microsoft.com/office/drawing/2014/main" id="{0C85D2C1-A661-40DF-8AE3-844EDF83C113}"/>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693328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A5C62-7DE1-44A6-9A76-C5BC0CB981D4}"/>
              </a:ext>
            </a:extLst>
          </p:cNvPr>
          <p:cNvSpPr>
            <a:spLocks noGrp="1"/>
          </p:cNvSpPr>
          <p:nvPr>
            <p:ph type="dt" sz="half" idx="10"/>
          </p:nvPr>
        </p:nvSpPr>
        <p:spPr/>
        <p:txBody>
          <a:bodyPr/>
          <a:lstStyle>
            <a:lvl1pPr>
              <a:defRPr/>
            </a:lvl1pPr>
          </a:lstStyle>
          <a:p>
            <a:pPr>
              <a:defRPr/>
            </a:pPr>
            <a:fld id="{62E036CC-F184-44A6-84A1-DFB464A6FF08}" type="datetime1">
              <a:rPr lang="en-US" smtClean="0"/>
              <a:t>11/9/2022</a:t>
            </a:fld>
            <a:endParaRPr lang="en-US"/>
          </a:p>
        </p:txBody>
      </p:sp>
      <p:sp>
        <p:nvSpPr>
          <p:cNvPr id="5" name="Footer Placeholder 4">
            <a:extLst>
              <a:ext uri="{FF2B5EF4-FFF2-40B4-BE49-F238E27FC236}">
                <a16:creationId xmlns:a16="http://schemas.microsoft.com/office/drawing/2014/main" id="{24782D39-9133-49B3-841C-F366D9DE18CF}"/>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40069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F0E636-EB9E-478E-9699-C18615E4D31D}"/>
              </a:ext>
            </a:extLst>
          </p:cNvPr>
          <p:cNvSpPr>
            <a:spLocks noGrp="1"/>
          </p:cNvSpPr>
          <p:nvPr>
            <p:ph type="dt" sz="half" idx="10"/>
          </p:nvPr>
        </p:nvSpPr>
        <p:spPr/>
        <p:txBody>
          <a:bodyPr/>
          <a:lstStyle>
            <a:lvl1pPr>
              <a:defRPr/>
            </a:lvl1pPr>
          </a:lstStyle>
          <a:p>
            <a:pPr>
              <a:defRPr/>
            </a:pPr>
            <a:fld id="{7831D748-68E0-4DAE-93E7-541CD47C8DA3}" type="datetime1">
              <a:rPr lang="en-US" smtClean="0"/>
              <a:t>11/9/2022</a:t>
            </a:fld>
            <a:endParaRPr lang="en-US"/>
          </a:p>
        </p:txBody>
      </p:sp>
      <p:sp>
        <p:nvSpPr>
          <p:cNvPr id="5" name="Footer Placeholder 4">
            <a:extLst>
              <a:ext uri="{FF2B5EF4-FFF2-40B4-BE49-F238E27FC236}">
                <a16:creationId xmlns:a16="http://schemas.microsoft.com/office/drawing/2014/main" id="{AC1EA88C-BF86-4A64-8BAC-CAD5B8DC255A}"/>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02474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FE2AFC2-74E1-4CFE-9272-A6D73C235497}"/>
              </a:ext>
            </a:extLst>
          </p:cNvPr>
          <p:cNvSpPr>
            <a:spLocks noGrp="1"/>
          </p:cNvSpPr>
          <p:nvPr>
            <p:ph type="dt" sz="half" idx="10"/>
          </p:nvPr>
        </p:nvSpPr>
        <p:spPr/>
        <p:txBody>
          <a:bodyPr/>
          <a:lstStyle>
            <a:lvl1pPr>
              <a:defRPr/>
            </a:lvl1pPr>
          </a:lstStyle>
          <a:p>
            <a:pPr>
              <a:defRPr/>
            </a:pPr>
            <a:fld id="{BEBEA31D-6C09-4C86-AE2E-F52759E6D91F}" type="datetime1">
              <a:rPr lang="en-US" smtClean="0"/>
              <a:t>11/9/2022</a:t>
            </a:fld>
            <a:endParaRPr lang="en-US"/>
          </a:p>
        </p:txBody>
      </p:sp>
      <p:sp>
        <p:nvSpPr>
          <p:cNvPr id="6" name="Footer Placeholder 4">
            <a:extLst>
              <a:ext uri="{FF2B5EF4-FFF2-40B4-BE49-F238E27FC236}">
                <a16:creationId xmlns:a16="http://schemas.microsoft.com/office/drawing/2014/main" id="{2F5C0280-D410-4EB4-92CA-6F06FE8FE78D}"/>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395989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9D97AC3-8821-4538-9039-DBB6AF4EF0B8}"/>
              </a:ext>
            </a:extLst>
          </p:cNvPr>
          <p:cNvSpPr>
            <a:spLocks noGrp="1"/>
          </p:cNvSpPr>
          <p:nvPr>
            <p:ph type="dt" sz="half" idx="10"/>
          </p:nvPr>
        </p:nvSpPr>
        <p:spPr/>
        <p:txBody>
          <a:bodyPr/>
          <a:lstStyle>
            <a:lvl1pPr>
              <a:defRPr/>
            </a:lvl1pPr>
          </a:lstStyle>
          <a:p>
            <a:pPr>
              <a:defRPr/>
            </a:pPr>
            <a:fld id="{76AA1FED-6BF2-45C1-BD1C-CE36C9477C7D}" type="datetime1">
              <a:rPr lang="en-US" smtClean="0"/>
              <a:t>11/9/2022</a:t>
            </a:fld>
            <a:endParaRPr lang="en-US"/>
          </a:p>
        </p:txBody>
      </p:sp>
      <p:sp>
        <p:nvSpPr>
          <p:cNvPr id="8" name="Footer Placeholder 4">
            <a:extLst>
              <a:ext uri="{FF2B5EF4-FFF2-40B4-BE49-F238E27FC236}">
                <a16:creationId xmlns:a16="http://schemas.microsoft.com/office/drawing/2014/main" id="{2A094138-D46D-44FE-95C5-775FF82C52C0}"/>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76175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9559-D59A-4080-90DE-28948A5AC669}"/>
              </a:ext>
            </a:extLst>
          </p:cNvPr>
          <p:cNvSpPr>
            <a:spLocks noGrp="1"/>
          </p:cNvSpPr>
          <p:nvPr>
            <p:ph type="dt" sz="half" idx="10"/>
          </p:nvPr>
        </p:nvSpPr>
        <p:spPr/>
        <p:txBody>
          <a:bodyPr/>
          <a:lstStyle>
            <a:lvl1pPr>
              <a:defRPr/>
            </a:lvl1pPr>
          </a:lstStyle>
          <a:p>
            <a:pPr>
              <a:defRPr/>
            </a:pPr>
            <a:fld id="{DECD417D-F82F-474E-9F8D-EC17BA42CEF8}" type="datetime1">
              <a:rPr lang="en-US" smtClean="0"/>
              <a:t>11/9/2022</a:t>
            </a:fld>
            <a:endParaRPr lang="en-US"/>
          </a:p>
        </p:txBody>
      </p:sp>
      <p:sp>
        <p:nvSpPr>
          <p:cNvPr id="4" name="Footer Placeholder 4">
            <a:extLst>
              <a:ext uri="{FF2B5EF4-FFF2-40B4-BE49-F238E27FC236}">
                <a16:creationId xmlns:a16="http://schemas.microsoft.com/office/drawing/2014/main" id="{11CF74BA-F325-45F7-9F5F-816ED4BA7E77}"/>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3496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944562"/>
          </a:xfrm>
        </p:spPr>
        <p:txBody>
          <a:bodyPr/>
          <a:lstStyle/>
          <a:p>
            <a:r>
              <a:rPr lang="en-US"/>
              <a:t>Click to edit Master title style</a:t>
            </a:r>
          </a:p>
        </p:txBody>
      </p:sp>
    </p:spTree>
    <p:extLst>
      <p:ext uri="{BB962C8B-B14F-4D97-AF65-F5344CB8AC3E}">
        <p14:creationId xmlns:p14="http://schemas.microsoft.com/office/powerpoint/2010/main" val="255463446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3163DA1-36A5-4141-B0E6-931CA66D4F8D}"/>
              </a:ext>
            </a:extLst>
          </p:cNvPr>
          <p:cNvSpPr>
            <a:spLocks noGrp="1"/>
          </p:cNvSpPr>
          <p:nvPr>
            <p:ph type="dt" sz="half" idx="10"/>
          </p:nvPr>
        </p:nvSpPr>
        <p:spPr/>
        <p:txBody>
          <a:bodyPr/>
          <a:lstStyle>
            <a:lvl1pPr>
              <a:defRPr/>
            </a:lvl1pPr>
          </a:lstStyle>
          <a:p>
            <a:pPr>
              <a:defRPr/>
            </a:pPr>
            <a:fld id="{E8EA45A6-6614-4FEE-AD40-6864F813F5AE}" type="datetime1">
              <a:rPr lang="en-US" smtClean="0"/>
              <a:t>11/9/2022</a:t>
            </a:fld>
            <a:endParaRPr lang="en-US"/>
          </a:p>
        </p:txBody>
      </p:sp>
      <p:sp>
        <p:nvSpPr>
          <p:cNvPr id="3" name="Footer Placeholder 4">
            <a:extLst>
              <a:ext uri="{FF2B5EF4-FFF2-40B4-BE49-F238E27FC236}">
                <a16:creationId xmlns:a16="http://schemas.microsoft.com/office/drawing/2014/main" id="{A68B6F67-239C-4BB8-A9A4-8978566D2E38}"/>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14105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8AAFE9E-B2CE-4E9F-A41A-2885EBB8EB6F}"/>
              </a:ext>
            </a:extLst>
          </p:cNvPr>
          <p:cNvSpPr>
            <a:spLocks noGrp="1"/>
          </p:cNvSpPr>
          <p:nvPr>
            <p:ph type="dt" sz="half" idx="10"/>
          </p:nvPr>
        </p:nvSpPr>
        <p:spPr/>
        <p:txBody>
          <a:bodyPr/>
          <a:lstStyle>
            <a:lvl1pPr>
              <a:defRPr/>
            </a:lvl1pPr>
          </a:lstStyle>
          <a:p>
            <a:pPr>
              <a:defRPr/>
            </a:pPr>
            <a:fld id="{0D59B107-4A52-47B1-937D-75C6D93AE6A0}" type="datetime1">
              <a:rPr lang="en-US" smtClean="0"/>
              <a:t>11/9/2022</a:t>
            </a:fld>
            <a:endParaRPr lang="en-US"/>
          </a:p>
        </p:txBody>
      </p:sp>
      <p:sp>
        <p:nvSpPr>
          <p:cNvPr id="6" name="Footer Placeholder 4">
            <a:extLst>
              <a:ext uri="{FF2B5EF4-FFF2-40B4-BE49-F238E27FC236}">
                <a16:creationId xmlns:a16="http://schemas.microsoft.com/office/drawing/2014/main" id="{136D9B64-5142-4091-8C03-1BA321D47458}"/>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720139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35D809C-6A2A-4271-94E5-31B2FA05D944}"/>
              </a:ext>
            </a:extLst>
          </p:cNvPr>
          <p:cNvSpPr>
            <a:spLocks noGrp="1"/>
          </p:cNvSpPr>
          <p:nvPr>
            <p:ph type="dt" sz="half" idx="10"/>
          </p:nvPr>
        </p:nvSpPr>
        <p:spPr/>
        <p:txBody>
          <a:bodyPr/>
          <a:lstStyle>
            <a:lvl1pPr>
              <a:defRPr/>
            </a:lvl1pPr>
          </a:lstStyle>
          <a:p>
            <a:pPr>
              <a:defRPr/>
            </a:pPr>
            <a:fld id="{2884C063-26D1-4E7B-B3A2-E16C4049D28B}" type="datetime1">
              <a:rPr lang="en-US" smtClean="0"/>
              <a:t>11/9/2022</a:t>
            </a:fld>
            <a:endParaRPr lang="en-US"/>
          </a:p>
        </p:txBody>
      </p:sp>
      <p:sp>
        <p:nvSpPr>
          <p:cNvPr id="6" name="Footer Placeholder 4">
            <a:extLst>
              <a:ext uri="{FF2B5EF4-FFF2-40B4-BE49-F238E27FC236}">
                <a16:creationId xmlns:a16="http://schemas.microsoft.com/office/drawing/2014/main" id="{89CB4960-1559-4B55-8245-204B949BC55E}"/>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69620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441D8-F734-42C0-9237-E33C053ED714}"/>
              </a:ext>
            </a:extLst>
          </p:cNvPr>
          <p:cNvSpPr>
            <a:spLocks noGrp="1"/>
          </p:cNvSpPr>
          <p:nvPr>
            <p:ph type="dt" sz="half" idx="10"/>
          </p:nvPr>
        </p:nvSpPr>
        <p:spPr/>
        <p:txBody>
          <a:bodyPr/>
          <a:lstStyle>
            <a:lvl1pPr>
              <a:defRPr/>
            </a:lvl1pPr>
          </a:lstStyle>
          <a:p>
            <a:pPr>
              <a:defRPr/>
            </a:pPr>
            <a:fld id="{35A010B5-4A10-410D-9992-B25834285A1C}" type="datetime1">
              <a:rPr lang="en-US" smtClean="0"/>
              <a:t>11/9/2022</a:t>
            </a:fld>
            <a:endParaRPr lang="en-US"/>
          </a:p>
        </p:txBody>
      </p:sp>
      <p:sp>
        <p:nvSpPr>
          <p:cNvPr id="5" name="Footer Placeholder 4">
            <a:extLst>
              <a:ext uri="{FF2B5EF4-FFF2-40B4-BE49-F238E27FC236}">
                <a16:creationId xmlns:a16="http://schemas.microsoft.com/office/drawing/2014/main" id="{DC481CC9-C81E-4684-AEA3-196CF96B87F0}"/>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766259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493F2-5F83-4A17-B24B-1107FC4F2C00}"/>
              </a:ext>
            </a:extLst>
          </p:cNvPr>
          <p:cNvSpPr>
            <a:spLocks noGrp="1"/>
          </p:cNvSpPr>
          <p:nvPr>
            <p:ph type="dt" sz="half" idx="10"/>
          </p:nvPr>
        </p:nvSpPr>
        <p:spPr/>
        <p:txBody>
          <a:bodyPr/>
          <a:lstStyle>
            <a:lvl1pPr>
              <a:defRPr/>
            </a:lvl1pPr>
          </a:lstStyle>
          <a:p>
            <a:pPr>
              <a:defRPr/>
            </a:pPr>
            <a:fld id="{08CAA12E-1CAA-4167-BF0A-3FB56D4089CE}" type="datetime1">
              <a:rPr lang="en-US" smtClean="0"/>
              <a:t>11/9/2022</a:t>
            </a:fld>
            <a:endParaRPr lang="en-US"/>
          </a:p>
        </p:txBody>
      </p:sp>
      <p:sp>
        <p:nvSpPr>
          <p:cNvPr id="5" name="Footer Placeholder 4">
            <a:extLst>
              <a:ext uri="{FF2B5EF4-FFF2-40B4-BE49-F238E27FC236}">
                <a16:creationId xmlns:a16="http://schemas.microsoft.com/office/drawing/2014/main" id="{0BAEB0A2-8DC1-4DFB-8EA6-5B34D1C67FEC}"/>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22393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94456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DDB8D-5645-4EFF-9424-385C878CF83B}"/>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47541544-EA0E-4990-87E8-0CC6B3E3D661}" type="datetime1">
              <a:rPr lang="en-US" smtClean="0"/>
              <a:t>11/9/2022</a:t>
            </a:fld>
            <a:endParaRPr lang="en-US"/>
          </a:p>
        </p:txBody>
      </p:sp>
      <p:sp>
        <p:nvSpPr>
          <p:cNvPr id="5" name="Footer Placeholder 4">
            <a:extLst>
              <a:ext uri="{FF2B5EF4-FFF2-40B4-BE49-F238E27FC236}">
                <a16:creationId xmlns:a16="http://schemas.microsoft.com/office/drawing/2014/main" id="{94DBEB90-AC12-47D6-91D9-B2F3195057F3}"/>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2">
            <a:extLst>
              <a:ext uri="{FF2B5EF4-FFF2-40B4-BE49-F238E27FC236}">
                <a16:creationId xmlns:a16="http://schemas.microsoft.com/office/drawing/2014/main" id="{C89D84BB-0E96-440D-A905-44C3E0639D3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6B0EE-E43D-4056-A2FE-0627A780AD09}" type="slidenum">
              <a:rPr lang="en-US" smtClean="0"/>
              <a:pPr/>
              <a:t>‹#›</a:t>
            </a:fld>
            <a:r>
              <a:rPr lang="en-US" dirty="0"/>
              <a:t> </a:t>
            </a:r>
            <a:fld id="{BAC6B0EE-E43D-4056-A2FE-0627A780AD09}" type="slidenum">
              <a:rPr lang="en-US" smtClean="0"/>
              <a:pPr/>
              <a:t>‹#›</a:t>
            </a:fld>
            <a:r>
              <a:rPr lang="en-US" dirty="0"/>
              <a:t> of 22</a:t>
            </a:r>
          </a:p>
          <a:p>
            <a:r>
              <a:rPr lang="en-US" dirty="0"/>
              <a:t> 22</a:t>
            </a:r>
          </a:p>
        </p:txBody>
      </p:sp>
      <p:sp>
        <p:nvSpPr>
          <p:cNvPr id="8" name="TextBox 7">
            <a:extLst>
              <a:ext uri="{FF2B5EF4-FFF2-40B4-BE49-F238E27FC236}">
                <a16:creationId xmlns:a16="http://schemas.microsoft.com/office/drawing/2014/main" id="{AFFB14EF-5E78-417F-BBC7-E36860DF36C1}"/>
              </a:ext>
            </a:extLst>
          </p:cNvPr>
          <p:cNvSpPr txBox="1"/>
          <p:nvPr userDrawn="1"/>
        </p:nvSpPr>
        <p:spPr>
          <a:xfrm>
            <a:off x="8505652" y="6322497"/>
            <a:ext cx="838200" cy="369332"/>
          </a:xfrm>
          <a:prstGeom prst="rect">
            <a:avLst/>
          </a:prstGeom>
          <a:noFill/>
        </p:spPr>
        <p:txBody>
          <a:bodyPr wrap="square">
            <a:spAutoFit/>
          </a:bodyPr>
          <a:lstStyle/>
          <a:p>
            <a:fld id="{332C511B-F854-4341-A7BB-441623FDBB6B}" type="slidenum">
              <a:rPr lang="en-US" smtClean="0"/>
              <a:pPr/>
              <a:t>‹#›</a:t>
            </a:fld>
            <a:endParaRPr lang="en-US" dirty="0"/>
          </a:p>
        </p:txBody>
      </p:sp>
    </p:spTree>
    <p:extLst>
      <p:ext uri="{BB962C8B-B14F-4D97-AF65-F5344CB8AC3E}">
        <p14:creationId xmlns:p14="http://schemas.microsoft.com/office/powerpoint/2010/main" val="120147497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640931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380788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9445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D897B5-30E5-4905-B58C-3DC7141A1366}"/>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331E09B9-5AA8-4110-980D-E83905FD9B92}" type="datetime1">
              <a:rPr lang="en-US" smtClean="0"/>
              <a:t>11/9/2022</a:t>
            </a:fld>
            <a:endParaRPr lang="en-US"/>
          </a:p>
        </p:txBody>
      </p:sp>
      <p:sp>
        <p:nvSpPr>
          <p:cNvPr id="8" name="Footer Placeholder 7">
            <a:extLst>
              <a:ext uri="{FF2B5EF4-FFF2-40B4-BE49-F238E27FC236}">
                <a16:creationId xmlns:a16="http://schemas.microsoft.com/office/drawing/2014/main" id="{190160BC-50B0-4EB1-9715-9322304332A4}"/>
              </a:ext>
            </a:extLst>
          </p:cNvPr>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pPr>
              <a:defRPr/>
            </a:pPr>
            <a:endParaRPr lang="en-US" dirty="0"/>
          </a:p>
        </p:txBody>
      </p:sp>
      <p:sp>
        <p:nvSpPr>
          <p:cNvPr id="10" name="Slide Number Placeholder 2">
            <a:extLst>
              <a:ext uri="{FF2B5EF4-FFF2-40B4-BE49-F238E27FC236}">
                <a16:creationId xmlns:a16="http://schemas.microsoft.com/office/drawing/2014/main" id="{54BE1376-7A6F-41F9-ABB7-566B9F6996DA}"/>
              </a:ext>
            </a:extLst>
          </p:cNvPr>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6B0EE-E43D-4056-A2FE-0627A780AD09}" type="slidenum">
              <a:rPr lang="en-US" smtClean="0"/>
              <a:pPr/>
              <a:t>‹#›</a:t>
            </a:fld>
            <a:r>
              <a:rPr lang="en-US" dirty="0"/>
              <a:t> of 22</a:t>
            </a:r>
          </a:p>
        </p:txBody>
      </p:sp>
    </p:spTree>
    <p:extLst>
      <p:ext uri="{BB962C8B-B14F-4D97-AF65-F5344CB8AC3E}">
        <p14:creationId xmlns:p14="http://schemas.microsoft.com/office/powerpoint/2010/main" val="9041919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944562"/>
          </a:xfrm>
        </p:spPr>
        <p:txBody>
          <a:bodyPr/>
          <a:lstStyle/>
          <a:p>
            <a:r>
              <a:rPr lang="en-US"/>
              <a:t>Click to edit Master title style</a:t>
            </a:r>
          </a:p>
        </p:txBody>
      </p:sp>
      <p:sp>
        <p:nvSpPr>
          <p:cNvPr id="3" name="Date Placeholder 2">
            <a:extLst>
              <a:ext uri="{FF2B5EF4-FFF2-40B4-BE49-F238E27FC236}">
                <a16:creationId xmlns:a16="http://schemas.microsoft.com/office/drawing/2014/main" id="{D453598A-3D40-4508-AAA3-DC09E14C341C}"/>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4622D233-6FE9-471A-8C03-AB250E7EC224}" type="datetime1">
              <a:rPr lang="en-US" smtClean="0"/>
              <a:t>11/9/2022</a:t>
            </a:fld>
            <a:endParaRPr lang="en-US"/>
          </a:p>
        </p:txBody>
      </p:sp>
      <p:sp>
        <p:nvSpPr>
          <p:cNvPr id="4" name="Footer Placeholder 3">
            <a:extLst>
              <a:ext uri="{FF2B5EF4-FFF2-40B4-BE49-F238E27FC236}">
                <a16:creationId xmlns:a16="http://schemas.microsoft.com/office/drawing/2014/main" id="{6247756A-5556-4D66-930C-4FA24E8AEEC2}"/>
              </a:ext>
            </a:extLst>
          </p:cNvPr>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pPr>
              <a:defRPr/>
            </a:pPr>
            <a:endParaRPr lang="en-US" dirty="0"/>
          </a:p>
        </p:txBody>
      </p:sp>
    </p:spTree>
    <p:extLst>
      <p:ext uri="{BB962C8B-B14F-4D97-AF65-F5344CB8AC3E}">
        <p14:creationId xmlns:p14="http://schemas.microsoft.com/office/powerpoint/2010/main" val="196487045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5EE50C-170B-4C45-A58E-05EF825E3884}"/>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AB8BF162-7649-44E4-869F-B82B51B9FEEA}" type="datetime1">
              <a:rPr lang="en-US" smtClean="0"/>
              <a:t>11/9/2022</a:t>
            </a:fld>
            <a:endParaRPr lang="en-US"/>
          </a:p>
        </p:txBody>
      </p:sp>
      <p:sp>
        <p:nvSpPr>
          <p:cNvPr id="3" name="Footer Placeholder 2">
            <a:extLst>
              <a:ext uri="{FF2B5EF4-FFF2-40B4-BE49-F238E27FC236}">
                <a16:creationId xmlns:a16="http://schemas.microsoft.com/office/drawing/2014/main" id="{6DB0F709-1060-4730-9301-3DF4BB4E7EE3}"/>
              </a:ext>
            </a:extLst>
          </p:cNvPr>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pPr>
              <a:defRPr/>
            </a:pPr>
            <a:endParaRPr lang="en-US" dirty="0"/>
          </a:p>
        </p:txBody>
      </p:sp>
    </p:spTree>
    <p:extLst>
      <p:ext uri="{BB962C8B-B14F-4D97-AF65-F5344CB8AC3E}">
        <p14:creationId xmlns:p14="http://schemas.microsoft.com/office/powerpoint/2010/main" val="37893676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A4A1D52-5C3D-4F02-874C-6731830D69F4}"/>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999305C4-444F-4B20-966E-0018171DE16F}" type="datetime1">
              <a:rPr lang="en-US" smtClean="0"/>
              <a:t>11/9/2022</a:t>
            </a:fld>
            <a:endParaRPr lang="en-US"/>
          </a:p>
        </p:txBody>
      </p:sp>
      <p:sp>
        <p:nvSpPr>
          <p:cNvPr id="6" name="Footer Placeholder 5">
            <a:extLst>
              <a:ext uri="{FF2B5EF4-FFF2-40B4-BE49-F238E27FC236}">
                <a16:creationId xmlns:a16="http://schemas.microsoft.com/office/drawing/2014/main" id="{581E5375-2372-4913-A022-F50D90E5B3BC}"/>
              </a:ext>
            </a:extLst>
          </p:cNvPr>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pPr>
              <a:defRPr/>
            </a:pPr>
            <a:endParaRPr lang="en-US" dirty="0"/>
          </a:p>
        </p:txBody>
      </p:sp>
    </p:spTree>
    <p:extLst>
      <p:ext uri="{BB962C8B-B14F-4D97-AF65-F5344CB8AC3E}">
        <p14:creationId xmlns:p14="http://schemas.microsoft.com/office/powerpoint/2010/main" val="22676371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B019AD9-5234-4CFD-B566-9292D6875FCA}"/>
              </a:ext>
            </a:extLst>
          </p:cNvPr>
          <p:cNvSpPr>
            <a:spLocks noGrp="1"/>
          </p:cNvSpPr>
          <p:nvPr>
            <p:ph type="title"/>
          </p:nvPr>
        </p:nvSpPr>
        <p:spPr bwMode="auto">
          <a:xfrm>
            <a:off x="457200" y="274638"/>
            <a:ext cx="70104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595B8FD-C7CE-4D60-AD80-1913BA64BF6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1" name="Picture 6" descr="Logo_2.0.JPG">
            <a:extLst>
              <a:ext uri="{FF2B5EF4-FFF2-40B4-BE49-F238E27FC236}">
                <a16:creationId xmlns:a16="http://schemas.microsoft.com/office/drawing/2014/main" id="{A885F79F-74A5-4F55-A205-8EB26096DCA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72400" y="152400"/>
            <a:ext cx="10842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C6BA2920-F00B-4F79-A1FF-008C855613B7}"/>
              </a:ext>
            </a:extLst>
          </p:cNvPr>
          <p:cNvCxnSpPr/>
          <p:nvPr userDrawn="1"/>
        </p:nvCxnSpPr>
        <p:spPr>
          <a:xfrm>
            <a:off x="228600" y="1295400"/>
            <a:ext cx="8763000" cy="0"/>
          </a:xfrm>
          <a:prstGeom prst="line">
            <a:avLst/>
          </a:prstGeom>
          <a:ln w="38100"/>
          <a:effectLst>
            <a:outerShdw blurRad="50800" dist="50800" dir="5400000" algn="ctr" rotWithShape="0">
              <a:schemeClr val="accent2"/>
            </a:outerShdw>
          </a:effec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8DA1EEF-F2F3-4175-840C-57E54A836836}"/>
              </a:ext>
            </a:extLst>
          </p:cNvPr>
          <p:cNvSpPr txBox="1"/>
          <p:nvPr userDrawn="1"/>
        </p:nvSpPr>
        <p:spPr>
          <a:xfrm>
            <a:off x="8505652" y="6322497"/>
            <a:ext cx="838200" cy="369332"/>
          </a:xfrm>
          <a:prstGeom prst="rect">
            <a:avLst/>
          </a:prstGeom>
          <a:noFill/>
        </p:spPr>
        <p:txBody>
          <a:bodyPr wrap="square">
            <a:spAutoFit/>
          </a:bodyPr>
          <a:lstStyle/>
          <a:p>
            <a:fld id="{332C511B-F854-4341-A7BB-441623FDBB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w Cen MT" pitchFamily="34" charset="0"/>
        </a:defRPr>
      </a:lvl2pPr>
      <a:lvl3pPr algn="ctr" rtl="0" eaLnBrk="0" fontAlgn="base" hangingPunct="0">
        <a:spcBef>
          <a:spcPct val="0"/>
        </a:spcBef>
        <a:spcAft>
          <a:spcPct val="0"/>
        </a:spcAft>
        <a:defRPr sz="4400">
          <a:solidFill>
            <a:schemeClr val="tx1"/>
          </a:solidFill>
          <a:latin typeface="Tw Cen MT" pitchFamily="34" charset="0"/>
        </a:defRPr>
      </a:lvl3pPr>
      <a:lvl4pPr algn="ctr" rtl="0" eaLnBrk="0" fontAlgn="base" hangingPunct="0">
        <a:spcBef>
          <a:spcPct val="0"/>
        </a:spcBef>
        <a:spcAft>
          <a:spcPct val="0"/>
        </a:spcAft>
        <a:defRPr sz="4400">
          <a:solidFill>
            <a:schemeClr val="tx1"/>
          </a:solidFill>
          <a:latin typeface="Tw Cen MT" pitchFamily="34" charset="0"/>
        </a:defRPr>
      </a:lvl4pPr>
      <a:lvl5pPr algn="ctr" rtl="0" eaLnBrk="0" fontAlgn="base" hangingPunct="0">
        <a:spcBef>
          <a:spcPct val="0"/>
        </a:spcBef>
        <a:spcAft>
          <a:spcPct val="0"/>
        </a:spcAft>
        <a:defRPr sz="4400">
          <a:solidFill>
            <a:schemeClr val="tx1"/>
          </a:solidFill>
          <a:latin typeface="Tw Cen MT" pitchFamily="34" charset="0"/>
        </a:defRPr>
      </a:lvl5pPr>
      <a:lvl6pPr marL="457200" algn="ctr" rtl="0" fontAlgn="base">
        <a:spcBef>
          <a:spcPct val="0"/>
        </a:spcBef>
        <a:spcAft>
          <a:spcPct val="0"/>
        </a:spcAft>
        <a:defRPr sz="4400">
          <a:solidFill>
            <a:schemeClr val="tx1"/>
          </a:solidFill>
          <a:latin typeface="Tw Cen MT" pitchFamily="34" charset="0"/>
        </a:defRPr>
      </a:lvl6pPr>
      <a:lvl7pPr marL="914400" algn="ctr" rtl="0" fontAlgn="base">
        <a:spcBef>
          <a:spcPct val="0"/>
        </a:spcBef>
        <a:spcAft>
          <a:spcPct val="0"/>
        </a:spcAft>
        <a:defRPr sz="4400">
          <a:solidFill>
            <a:schemeClr val="tx1"/>
          </a:solidFill>
          <a:latin typeface="Tw Cen MT" pitchFamily="34" charset="0"/>
        </a:defRPr>
      </a:lvl7pPr>
      <a:lvl8pPr marL="1371600" algn="ctr" rtl="0" fontAlgn="base">
        <a:spcBef>
          <a:spcPct val="0"/>
        </a:spcBef>
        <a:spcAft>
          <a:spcPct val="0"/>
        </a:spcAft>
        <a:defRPr sz="4400">
          <a:solidFill>
            <a:schemeClr val="tx1"/>
          </a:solidFill>
          <a:latin typeface="Tw Cen MT" pitchFamily="34" charset="0"/>
        </a:defRPr>
      </a:lvl8pPr>
      <a:lvl9pPr marL="1828800" algn="ctr" rtl="0" fontAlgn="base">
        <a:spcBef>
          <a:spcPct val="0"/>
        </a:spcBef>
        <a:spcAft>
          <a:spcPct val="0"/>
        </a:spcAft>
        <a:defRPr sz="4400">
          <a:solidFill>
            <a:schemeClr val="tx1"/>
          </a:solidFill>
          <a:latin typeface="Tw Cen MT"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D7EBC73-6631-465B-B22E-B173F6E8B809}"/>
              </a:ext>
            </a:extLst>
          </p:cNvPr>
          <p:cNvSpPr>
            <a:spLocks noGrp="1"/>
          </p:cNvSpPr>
          <p:nvPr>
            <p:ph type="title"/>
          </p:nvPr>
        </p:nvSpPr>
        <p:spPr bwMode="auto">
          <a:xfrm>
            <a:off x="457200" y="274638"/>
            <a:ext cx="70104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DE938D09-9A84-438F-89DF-19431C044E4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3D8F921-8E89-461E-BA41-4B79D9390A3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3B5EA04-B7A0-45E0-BB32-521D54FC445D}" type="datetime1">
              <a:rPr lang="en-US" smtClean="0"/>
              <a:t>11/9/2022</a:t>
            </a:fld>
            <a:endParaRPr lang="en-US"/>
          </a:p>
        </p:txBody>
      </p:sp>
      <p:sp>
        <p:nvSpPr>
          <p:cNvPr id="5" name="Footer Placeholder 4">
            <a:extLst>
              <a:ext uri="{FF2B5EF4-FFF2-40B4-BE49-F238E27FC236}">
                <a16:creationId xmlns:a16="http://schemas.microsoft.com/office/drawing/2014/main" id="{C2D292F2-E37E-4F58-AD8C-FD223A95EE6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cxnSp>
        <p:nvCxnSpPr>
          <p:cNvPr id="8" name="Straight Connector 7">
            <a:extLst>
              <a:ext uri="{FF2B5EF4-FFF2-40B4-BE49-F238E27FC236}">
                <a16:creationId xmlns:a16="http://schemas.microsoft.com/office/drawing/2014/main" id="{778083FF-C5D9-4268-8706-E66D660C2A3D}"/>
              </a:ext>
            </a:extLst>
          </p:cNvPr>
          <p:cNvCxnSpPr/>
          <p:nvPr userDrawn="1"/>
        </p:nvCxnSpPr>
        <p:spPr>
          <a:xfrm>
            <a:off x="228600" y="1295400"/>
            <a:ext cx="8763000" cy="0"/>
          </a:xfrm>
          <a:prstGeom prst="line">
            <a:avLst/>
          </a:prstGeom>
          <a:ln w="38100"/>
          <a:effectLst>
            <a:outerShdw blurRad="50800" dist="50800" dir="5400000" algn="ctr" rotWithShape="0">
              <a:schemeClr val="accent2"/>
            </a:outerShdw>
          </a:effectLst>
        </p:spPr>
        <p:style>
          <a:lnRef idx="1">
            <a:schemeClr val="accent1"/>
          </a:lnRef>
          <a:fillRef idx="0">
            <a:schemeClr val="accent1"/>
          </a:fillRef>
          <a:effectRef idx="0">
            <a:schemeClr val="accent1"/>
          </a:effectRef>
          <a:fontRef idx="minor">
            <a:schemeClr val="tx1"/>
          </a:fontRef>
        </p:style>
      </p:cxnSp>
      <p:pic>
        <p:nvPicPr>
          <p:cNvPr id="2056" name="Picture 8" descr="Logo_2.0.JPG">
            <a:extLst>
              <a:ext uri="{FF2B5EF4-FFF2-40B4-BE49-F238E27FC236}">
                <a16:creationId xmlns:a16="http://schemas.microsoft.com/office/drawing/2014/main" id="{B7FABBB0-4080-4147-8340-66B4613DFF4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72400" y="152400"/>
            <a:ext cx="10842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web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905FCEE-1D3C-4BB2-A6D5-49304DA592B0}"/>
              </a:ext>
            </a:extLst>
          </p:cNvPr>
          <p:cNvSpPr>
            <a:spLocks noGrp="1"/>
          </p:cNvSpPr>
          <p:nvPr>
            <p:ph type="ctrTitle"/>
          </p:nvPr>
        </p:nvSpPr>
        <p:spPr>
          <a:xfrm>
            <a:off x="685800" y="1524000"/>
            <a:ext cx="7772400" cy="1470025"/>
          </a:xfrm>
        </p:spPr>
        <p:txBody>
          <a:bodyPr/>
          <a:lstStyle/>
          <a:p>
            <a:pPr eaLnBrk="1" hangingPunct="1"/>
            <a:r>
              <a:rPr lang="en-US" altLang="en-US"/>
              <a:t>A Review of Thermal IR Imaging</a:t>
            </a:r>
          </a:p>
        </p:txBody>
      </p:sp>
      <p:sp>
        <p:nvSpPr>
          <p:cNvPr id="3" name="Subtitle 2">
            <a:extLst>
              <a:ext uri="{FF2B5EF4-FFF2-40B4-BE49-F238E27FC236}">
                <a16:creationId xmlns:a16="http://schemas.microsoft.com/office/drawing/2014/main" id="{0AED535A-9104-4DAB-8F5A-0E73D568A0EC}"/>
              </a:ext>
            </a:extLst>
          </p:cNvPr>
          <p:cNvSpPr>
            <a:spLocks noGrp="1"/>
          </p:cNvSpPr>
          <p:nvPr>
            <p:ph type="subTitle" idx="1"/>
          </p:nvPr>
        </p:nvSpPr>
        <p:spPr>
          <a:xfrm>
            <a:off x="1524000" y="3581400"/>
            <a:ext cx="6400800" cy="1752600"/>
          </a:xfrm>
        </p:spPr>
        <p:txBody>
          <a:bodyPr rtlCol="0">
            <a:normAutofit/>
          </a:bodyPr>
          <a:lstStyle/>
          <a:p>
            <a:pPr eaLnBrk="1" fontAlgn="auto" hangingPunct="1">
              <a:spcAft>
                <a:spcPts val="0"/>
              </a:spcAft>
              <a:defRPr/>
            </a:pPr>
            <a:r>
              <a:rPr lang="en-US" sz="1800" dirty="0"/>
              <a:t>Ellis Freedman</a:t>
            </a:r>
          </a:p>
          <a:p>
            <a:pPr eaLnBrk="1" fontAlgn="auto" hangingPunct="1">
              <a:spcAft>
                <a:spcPts val="0"/>
              </a:spcAft>
              <a:defRPr/>
            </a:pPr>
            <a:r>
              <a:rPr lang="en-US" sz="1800" dirty="0"/>
              <a:t>Serious Science, LLC</a:t>
            </a:r>
          </a:p>
          <a:p>
            <a:pPr eaLnBrk="1" fontAlgn="auto" hangingPunct="1">
              <a:spcAft>
                <a:spcPts val="0"/>
              </a:spcAft>
              <a:defRPr/>
            </a:pPr>
            <a:r>
              <a:rPr lang="en-US" sz="1800" dirty="0"/>
              <a:t>November 7, 2022</a:t>
            </a:r>
          </a:p>
        </p:txBody>
      </p:sp>
      <p:pic>
        <p:nvPicPr>
          <p:cNvPr id="15364" name="Picture 3">
            <a:extLst>
              <a:ext uri="{FF2B5EF4-FFF2-40B4-BE49-F238E27FC236}">
                <a16:creationId xmlns:a16="http://schemas.microsoft.com/office/drawing/2014/main" id="{27E32799-9BD0-45F0-AC01-D395B11BB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200400"/>
            <a:ext cx="21145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1">
            <a:extLst>
              <a:ext uri="{FF2B5EF4-FFF2-40B4-BE49-F238E27FC236}">
                <a16:creationId xmlns:a16="http://schemas.microsoft.com/office/drawing/2014/main" id="{812BDAE2-CE3C-42A7-B5DF-E2596BB6A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00400"/>
            <a:ext cx="22891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4ED7E85-F9B1-44F2-BD83-A445FC5AB83B}"/>
              </a:ext>
            </a:extLst>
          </p:cNvPr>
          <p:cNvSpPr>
            <a:spLocks noGrp="1"/>
          </p:cNvSpPr>
          <p:nvPr>
            <p:ph type="title"/>
          </p:nvPr>
        </p:nvSpPr>
        <p:spPr/>
        <p:txBody>
          <a:bodyPr/>
          <a:lstStyle/>
          <a:p>
            <a:r>
              <a:rPr lang="en-US" altLang="en-US"/>
              <a:t>New Orleans, LA</a:t>
            </a:r>
          </a:p>
        </p:txBody>
      </p:sp>
      <p:pic>
        <p:nvPicPr>
          <p:cNvPr id="24579" name="Picture 2">
            <a:extLst>
              <a:ext uri="{FF2B5EF4-FFF2-40B4-BE49-F238E27FC236}">
                <a16:creationId xmlns:a16="http://schemas.microsoft.com/office/drawing/2014/main" id="{AED473BA-9CAE-40AD-BA9B-3EEF12B1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80772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3">
            <a:extLst>
              <a:ext uri="{FF2B5EF4-FFF2-40B4-BE49-F238E27FC236}">
                <a16:creationId xmlns:a16="http://schemas.microsoft.com/office/drawing/2014/main" id="{762380F0-741B-4E90-B0FA-DEF6E1792165}"/>
              </a:ext>
            </a:extLst>
          </p:cNvPr>
          <p:cNvSpPr txBox="1">
            <a:spLocks noChangeArrowheads="1"/>
          </p:cNvSpPr>
          <p:nvPr/>
        </p:nvSpPr>
        <p:spPr bwMode="auto">
          <a:xfrm>
            <a:off x="685800" y="4395788"/>
            <a:ext cx="37176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Landsat ETM+ Pan Band (Band 8)</a:t>
            </a:r>
          </a:p>
        </p:txBody>
      </p:sp>
      <p:sp>
        <p:nvSpPr>
          <p:cNvPr id="24581" name="TextBox 5">
            <a:extLst>
              <a:ext uri="{FF2B5EF4-FFF2-40B4-BE49-F238E27FC236}">
                <a16:creationId xmlns:a16="http://schemas.microsoft.com/office/drawing/2014/main" id="{88D6F65C-0D6E-4430-B6A7-C31A4FD86363}"/>
              </a:ext>
            </a:extLst>
          </p:cNvPr>
          <p:cNvSpPr txBox="1">
            <a:spLocks noChangeArrowheads="1"/>
          </p:cNvSpPr>
          <p:nvPr/>
        </p:nvSpPr>
        <p:spPr bwMode="auto">
          <a:xfrm>
            <a:off x="4549346" y="4427538"/>
            <a:ext cx="4213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Landsat ETM+ Thermal Band  (Band 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4ED7E85-F9B1-44F2-BD83-A445FC5AB83B}"/>
              </a:ext>
            </a:extLst>
          </p:cNvPr>
          <p:cNvSpPr>
            <a:spLocks noGrp="1"/>
          </p:cNvSpPr>
          <p:nvPr>
            <p:ph type="title"/>
          </p:nvPr>
        </p:nvSpPr>
        <p:spPr>
          <a:xfrm>
            <a:off x="457200" y="198438"/>
            <a:ext cx="7086600" cy="944562"/>
          </a:xfrm>
        </p:spPr>
        <p:txBody>
          <a:bodyPr/>
          <a:lstStyle/>
          <a:p>
            <a:r>
              <a:rPr lang="en-US" altLang="en-US" dirty="0"/>
              <a:t>New Orleans, LA Before and After Hurricane Ida</a:t>
            </a:r>
          </a:p>
        </p:txBody>
      </p:sp>
      <p:pic>
        <p:nvPicPr>
          <p:cNvPr id="3" name="Picture 2">
            <a:extLst>
              <a:ext uri="{FF2B5EF4-FFF2-40B4-BE49-F238E27FC236}">
                <a16:creationId xmlns:a16="http://schemas.microsoft.com/office/drawing/2014/main" id="{FD724020-00A7-46E2-80D0-70080319F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676400"/>
            <a:ext cx="7086600" cy="4719676"/>
          </a:xfrm>
          <a:prstGeom prst="rect">
            <a:avLst/>
          </a:prstGeom>
        </p:spPr>
      </p:pic>
    </p:spTree>
    <p:extLst>
      <p:ext uri="{BB962C8B-B14F-4D97-AF65-F5344CB8AC3E}">
        <p14:creationId xmlns:p14="http://schemas.microsoft.com/office/powerpoint/2010/main" val="413726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67150D7-0818-476A-8293-3CF4F4098F64}"/>
              </a:ext>
            </a:extLst>
          </p:cNvPr>
          <p:cNvSpPr>
            <a:spLocks noGrp="1"/>
          </p:cNvSpPr>
          <p:nvPr>
            <p:ph type="title"/>
          </p:nvPr>
        </p:nvSpPr>
        <p:spPr>
          <a:xfrm>
            <a:off x="762000" y="228600"/>
            <a:ext cx="7086600" cy="944562"/>
          </a:xfrm>
        </p:spPr>
        <p:txBody>
          <a:bodyPr/>
          <a:lstStyle/>
          <a:p>
            <a:r>
              <a:rPr lang="en-US" altLang="en-US" dirty="0"/>
              <a:t>Evapotranspiration</a:t>
            </a:r>
          </a:p>
        </p:txBody>
      </p:sp>
      <p:pic>
        <p:nvPicPr>
          <p:cNvPr id="3" name="Picture 2">
            <a:extLst>
              <a:ext uri="{FF2B5EF4-FFF2-40B4-BE49-F238E27FC236}">
                <a16:creationId xmlns:a16="http://schemas.microsoft.com/office/drawing/2014/main" id="{A1666248-4474-4D40-A8DA-1CFF0E498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044871"/>
            <a:ext cx="5715000" cy="3543300"/>
          </a:xfrm>
          <a:prstGeom prst="rect">
            <a:avLst/>
          </a:prstGeom>
        </p:spPr>
      </p:pic>
      <p:sp>
        <p:nvSpPr>
          <p:cNvPr id="4" name="TextBox 3">
            <a:extLst>
              <a:ext uri="{FF2B5EF4-FFF2-40B4-BE49-F238E27FC236}">
                <a16:creationId xmlns:a16="http://schemas.microsoft.com/office/drawing/2014/main" id="{213A2CF1-A2DF-52D2-ECD8-93899CBDF2D2}"/>
              </a:ext>
            </a:extLst>
          </p:cNvPr>
          <p:cNvSpPr txBox="1"/>
          <p:nvPr/>
        </p:nvSpPr>
        <p:spPr>
          <a:xfrm>
            <a:off x="609600" y="1510605"/>
            <a:ext cx="8077200" cy="1384995"/>
          </a:xfrm>
          <a:prstGeom prst="rect">
            <a:avLst/>
          </a:prstGeom>
          <a:noFill/>
        </p:spPr>
        <p:txBody>
          <a:bodyPr wrap="square" rtlCol="0">
            <a:spAutoFit/>
          </a:bodyPr>
          <a:lstStyle/>
          <a:p>
            <a:pPr marL="285750" indent="-285750">
              <a:buFont typeface="Wingdings" panose="05000000000000000000" pitchFamily="2" charset="2"/>
              <a:buChar char="§"/>
            </a:pPr>
            <a:r>
              <a:rPr lang="en-US" sz="1400" dirty="0"/>
              <a:t>The rate at which plant life loses water through evaporation or soil drainage</a:t>
            </a:r>
          </a:p>
          <a:p>
            <a:pPr marL="285750" indent="-285750">
              <a:buFont typeface="Wingdings" panose="05000000000000000000" pitchFamily="2" charset="2"/>
              <a:buChar char="§"/>
            </a:pPr>
            <a:r>
              <a:rPr lang="en-US" sz="1400" dirty="0"/>
              <a:t>Vitally important for agriculture in light of climate change</a:t>
            </a:r>
          </a:p>
          <a:p>
            <a:pPr marL="285750" indent="-285750">
              <a:buFont typeface="Wingdings" panose="05000000000000000000" pitchFamily="2" charset="2"/>
              <a:buChar char="§"/>
            </a:pPr>
            <a:r>
              <a:rPr lang="en-US" sz="1400" dirty="0"/>
              <a:t>Traditionally done with a lysimeter</a:t>
            </a:r>
          </a:p>
          <a:p>
            <a:pPr marL="742950" lvl="1" indent="-285750">
              <a:buFont typeface="Wingdings" panose="05000000000000000000" pitchFamily="2" charset="2"/>
              <a:buChar char="Ø"/>
            </a:pPr>
            <a:r>
              <a:rPr lang="en-US" sz="1400" dirty="0"/>
              <a:t>Plants are kept in a container, water drainage is measured and the plant and soil weight is measured over time</a:t>
            </a:r>
          </a:p>
          <a:p>
            <a:pPr marL="285750" indent="-285750">
              <a:buFont typeface="Wingdings" panose="05000000000000000000" pitchFamily="2" charset="2"/>
              <a:buChar char="§"/>
            </a:pPr>
            <a:r>
              <a:rPr lang="en-US" sz="1400" dirty="0"/>
              <a:t>Wide area measurements can be performed with remote readings of absolute temperature</a:t>
            </a:r>
          </a:p>
        </p:txBody>
      </p:sp>
    </p:spTree>
    <p:extLst>
      <p:ext uri="{BB962C8B-B14F-4D97-AF65-F5344CB8AC3E}">
        <p14:creationId xmlns:p14="http://schemas.microsoft.com/office/powerpoint/2010/main" val="1331430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C73A-9B60-4866-C5BD-AB4158DB5FC5}"/>
              </a:ext>
            </a:extLst>
          </p:cNvPr>
          <p:cNvSpPr>
            <a:spLocks noGrp="1"/>
          </p:cNvSpPr>
          <p:nvPr>
            <p:ph type="title"/>
          </p:nvPr>
        </p:nvSpPr>
        <p:spPr>
          <a:xfrm>
            <a:off x="457200" y="228600"/>
            <a:ext cx="7010400" cy="944562"/>
          </a:xfrm>
        </p:spPr>
        <p:txBody>
          <a:bodyPr/>
          <a:lstStyle/>
          <a:p>
            <a:r>
              <a:rPr lang="en-US" sz="4000" dirty="0"/>
              <a:t>Land Surface Temperature Map of Seattle and Environs</a:t>
            </a:r>
          </a:p>
        </p:txBody>
      </p:sp>
      <p:pic>
        <p:nvPicPr>
          <p:cNvPr id="4" name="Picture 3">
            <a:extLst>
              <a:ext uri="{FF2B5EF4-FFF2-40B4-BE49-F238E27FC236}">
                <a16:creationId xmlns:a16="http://schemas.microsoft.com/office/drawing/2014/main" id="{2F8B2EFB-FBC8-6DFD-DF73-BCCAA7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24000"/>
            <a:ext cx="6530497" cy="5059362"/>
          </a:xfrm>
          <a:prstGeom prst="rect">
            <a:avLst/>
          </a:prstGeom>
        </p:spPr>
      </p:pic>
    </p:spTree>
    <p:extLst>
      <p:ext uri="{BB962C8B-B14F-4D97-AF65-F5344CB8AC3E}">
        <p14:creationId xmlns:p14="http://schemas.microsoft.com/office/powerpoint/2010/main" val="1814986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E894-FA2A-5DC5-8DBC-819CCB8B31CD}"/>
              </a:ext>
            </a:extLst>
          </p:cNvPr>
          <p:cNvSpPr>
            <a:spLocks noGrp="1"/>
          </p:cNvSpPr>
          <p:nvPr>
            <p:ph type="title"/>
          </p:nvPr>
        </p:nvSpPr>
        <p:spPr/>
        <p:txBody>
          <a:bodyPr/>
          <a:lstStyle/>
          <a:p>
            <a:r>
              <a:rPr lang="en-US" dirty="0"/>
              <a:t>Crop Stress in Sacramento</a:t>
            </a:r>
          </a:p>
        </p:txBody>
      </p:sp>
      <p:pic>
        <p:nvPicPr>
          <p:cNvPr id="4" name="Picture 3">
            <a:extLst>
              <a:ext uri="{FF2B5EF4-FFF2-40B4-BE49-F238E27FC236}">
                <a16:creationId xmlns:a16="http://schemas.microsoft.com/office/drawing/2014/main" id="{2301874C-2B4F-9D33-36F5-49C86D4A3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24000"/>
            <a:ext cx="7010400" cy="4895721"/>
          </a:xfrm>
          <a:prstGeom prst="rect">
            <a:avLst/>
          </a:prstGeom>
        </p:spPr>
      </p:pic>
    </p:spTree>
    <p:extLst>
      <p:ext uri="{BB962C8B-B14F-4D97-AF65-F5344CB8AC3E}">
        <p14:creationId xmlns:p14="http://schemas.microsoft.com/office/powerpoint/2010/main" val="915181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BA0E-3B98-A29C-A4E6-F6F0CE5861A2}"/>
              </a:ext>
            </a:extLst>
          </p:cNvPr>
          <p:cNvSpPr>
            <a:spLocks noGrp="1"/>
          </p:cNvSpPr>
          <p:nvPr>
            <p:ph type="title"/>
          </p:nvPr>
        </p:nvSpPr>
        <p:spPr>
          <a:xfrm>
            <a:off x="533400" y="152400"/>
            <a:ext cx="7010400" cy="944562"/>
          </a:xfrm>
        </p:spPr>
        <p:txBody>
          <a:bodyPr/>
          <a:lstStyle/>
          <a:p>
            <a:r>
              <a:rPr lang="en-US" sz="4000" dirty="0"/>
              <a:t>Evapotranspiration Stress on Crops in Costa Rica</a:t>
            </a:r>
          </a:p>
        </p:txBody>
      </p:sp>
      <p:pic>
        <p:nvPicPr>
          <p:cNvPr id="4" name="Picture 3">
            <a:extLst>
              <a:ext uri="{FF2B5EF4-FFF2-40B4-BE49-F238E27FC236}">
                <a16:creationId xmlns:a16="http://schemas.microsoft.com/office/drawing/2014/main" id="{55120142-45C9-19F4-7E29-DF1FF5347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47800"/>
            <a:ext cx="6000149" cy="5321157"/>
          </a:xfrm>
          <a:prstGeom prst="rect">
            <a:avLst/>
          </a:prstGeom>
        </p:spPr>
      </p:pic>
    </p:spTree>
    <p:extLst>
      <p:ext uri="{BB962C8B-B14F-4D97-AF65-F5344CB8AC3E}">
        <p14:creationId xmlns:p14="http://schemas.microsoft.com/office/powerpoint/2010/main" val="383126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359EAB7-68BF-48B7-B50E-77711AB53DEA}"/>
              </a:ext>
            </a:extLst>
          </p:cNvPr>
          <p:cNvSpPr>
            <a:spLocks noGrp="1"/>
          </p:cNvSpPr>
          <p:nvPr>
            <p:ph type="title"/>
          </p:nvPr>
        </p:nvSpPr>
        <p:spPr/>
        <p:txBody>
          <a:bodyPr/>
          <a:lstStyle/>
          <a:p>
            <a:r>
              <a:rPr lang="en-US" altLang="en-US"/>
              <a:t>Day Night Variations</a:t>
            </a:r>
          </a:p>
        </p:txBody>
      </p:sp>
      <p:pic>
        <p:nvPicPr>
          <p:cNvPr id="25603" name="Picture 3">
            <a:extLst>
              <a:ext uri="{FF2B5EF4-FFF2-40B4-BE49-F238E27FC236}">
                <a16:creationId xmlns:a16="http://schemas.microsoft.com/office/drawing/2014/main" id="{A26EF381-F272-4E0D-9425-79CD2DA72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5" y="1447800"/>
            <a:ext cx="38862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a:extLst>
              <a:ext uri="{FF2B5EF4-FFF2-40B4-BE49-F238E27FC236}">
                <a16:creationId xmlns:a16="http://schemas.microsoft.com/office/drawing/2014/main" id="{DC756361-12D6-4AA0-83FC-C7FB10CAC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14800"/>
            <a:ext cx="38862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6">
            <a:extLst>
              <a:ext uri="{FF2B5EF4-FFF2-40B4-BE49-F238E27FC236}">
                <a16:creationId xmlns:a16="http://schemas.microsoft.com/office/drawing/2014/main" id="{C89965D8-CA8A-489A-AE98-DB36961F26BA}"/>
              </a:ext>
            </a:extLst>
          </p:cNvPr>
          <p:cNvSpPr txBox="1">
            <a:spLocks noChangeArrowheads="1"/>
          </p:cNvSpPr>
          <p:nvPr/>
        </p:nvSpPr>
        <p:spPr bwMode="auto">
          <a:xfrm>
            <a:off x="4876800" y="2262485"/>
            <a:ext cx="3886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Water generally appears cooler in the daytime thermal images and warmer in nighttime imaging.</a:t>
            </a:r>
          </a:p>
        </p:txBody>
      </p:sp>
      <p:sp>
        <p:nvSpPr>
          <p:cNvPr id="6" name="TextBox 5">
            <a:extLst>
              <a:ext uri="{FF2B5EF4-FFF2-40B4-BE49-F238E27FC236}">
                <a16:creationId xmlns:a16="http://schemas.microsoft.com/office/drawing/2014/main" id="{B98AE957-BEE4-453E-8D22-8D05683EF868}"/>
              </a:ext>
            </a:extLst>
          </p:cNvPr>
          <p:cNvSpPr txBox="1"/>
          <p:nvPr/>
        </p:nvSpPr>
        <p:spPr>
          <a:xfrm>
            <a:off x="4889642" y="4790985"/>
            <a:ext cx="3339958" cy="1228815"/>
          </a:xfrm>
          <a:prstGeom prst="rect">
            <a:avLst/>
          </a:prstGeom>
          <a:noFill/>
        </p:spPr>
        <p:txBody>
          <a:bodyPr wrap="square" rtlCol="0">
            <a:spAutoFit/>
          </a:bodyPr>
          <a:lstStyle/>
          <a:p>
            <a:pPr eaLnBrk="1" hangingPunct="1"/>
            <a:r>
              <a:rPr lang="en-US" altLang="en-US" dirty="0"/>
              <a:t>Trees generally appear cooler during the day and warmer at night. </a:t>
            </a:r>
          </a:p>
          <a:p>
            <a:endParaRPr lang="en-US" dirty="0"/>
          </a:p>
        </p:txBody>
      </p:sp>
      <p:cxnSp>
        <p:nvCxnSpPr>
          <p:cNvPr id="8" name="Straight Arrow Connector 7">
            <a:extLst>
              <a:ext uri="{FF2B5EF4-FFF2-40B4-BE49-F238E27FC236}">
                <a16:creationId xmlns:a16="http://schemas.microsoft.com/office/drawing/2014/main" id="{3B321BE9-E968-4DD7-A416-338437171E6D}"/>
              </a:ext>
            </a:extLst>
          </p:cNvPr>
          <p:cNvCxnSpPr>
            <a:cxnSpLocks/>
          </p:cNvCxnSpPr>
          <p:nvPr/>
        </p:nvCxnSpPr>
        <p:spPr>
          <a:xfrm flipH="1">
            <a:off x="1371600" y="2514600"/>
            <a:ext cx="3429000" cy="152400"/>
          </a:xfrm>
          <a:prstGeom prst="straightConnector1">
            <a:avLst/>
          </a:prstGeom>
          <a:ln w="444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849650C-CBC0-4958-9187-BA91B69D72D3}"/>
              </a:ext>
            </a:extLst>
          </p:cNvPr>
          <p:cNvCxnSpPr>
            <a:cxnSpLocks/>
          </p:cNvCxnSpPr>
          <p:nvPr/>
        </p:nvCxnSpPr>
        <p:spPr>
          <a:xfrm flipH="1">
            <a:off x="1295400" y="2971800"/>
            <a:ext cx="3406777" cy="2247900"/>
          </a:xfrm>
          <a:prstGeom prst="straightConnector1">
            <a:avLst/>
          </a:prstGeom>
          <a:ln w="444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8CF94F3-4124-48D6-B315-EC5EB4E1BEC0}"/>
              </a:ext>
            </a:extLst>
          </p:cNvPr>
          <p:cNvCxnSpPr>
            <a:cxnSpLocks/>
          </p:cNvCxnSpPr>
          <p:nvPr/>
        </p:nvCxnSpPr>
        <p:spPr>
          <a:xfrm flipH="1" flipV="1">
            <a:off x="2940121" y="3672186"/>
            <a:ext cx="1784281" cy="127635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823F05-AA43-4417-8A61-4249D3B9A457}"/>
              </a:ext>
            </a:extLst>
          </p:cNvPr>
          <p:cNvCxnSpPr>
            <a:cxnSpLocks/>
          </p:cNvCxnSpPr>
          <p:nvPr/>
        </p:nvCxnSpPr>
        <p:spPr>
          <a:xfrm flipH="1">
            <a:off x="2846390" y="5227008"/>
            <a:ext cx="1878012" cy="854407"/>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67150D7-0818-476A-8293-3CF4F4098F64}"/>
              </a:ext>
            </a:extLst>
          </p:cNvPr>
          <p:cNvSpPr>
            <a:spLocks noGrp="1"/>
          </p:cNvSpPr>
          <p:nvPr>
            <p:ph type="title"/>
          </p:nvPr>
        </p:nvSpPr>
        <p:spPr/>
        <p:txBody>
          <a:bodyPr/>
          <a:lstStyle/>
          <a:p>
            <a:r>
              <a:rPr lang="en-US" altLang="en-US"/>
              <a:t>Diurnal Temperature Variation</a:t>
            </a:r>
          </a:p>
        </p:txBody>
      </p:sp>
      <p:pic>
        <p:nvPicPr>
          <p:cNvPr id="26627" name="Picture 4">
            <a:extLst>
              <a:ext uri="{FF2B5EF4-FFF2-40B4-BE49-F238E27FC236}">
                <a16:creationId xmlns:a16="http://schemas.microsoft.com/office/drawing/2014/main" id="{0F9A32E4-6262-468D-B17D-D6E4370B1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237" y="1514475"/>
            <a:ext cx="3810000"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8">
            <a:extLst>
              <a:ext uri="{FF2B5EF4-FFF2-40B4-BE49-F238E27FC236}">
                <a16:creationId xmlns:a16="http://schemas.microsoft.com/office/drawing/2014/main" id="{3371D8DF-CEC4-40C3-844E-CA4489655C29}"/>
              </a:ext>
            </a:extLst>
          </p:cNvPr>
          <p:cNvSpPr txBox="1">
            <a:spLocks noChangeArrowheads="1"/>
          </p:cNvSpPr>
          <p:nvPr/>
        </p:nvSpPr>
        <p:spPr bwMode="auto">
          <a:xfrm>
            <a:off x="5735637" y="1676400"/>
            <a:ext cx="236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latin typeface="ArialMT"/>
              </a:rPr>
              <a:t>Middleton (WI), USA</a:t>
            </a:r>
            <a:r>
              <a:rPr lang="en-US" altLang="en-US"/>
              <a:t> </a:t>
            </a:r>
            <a:br>
              <a:rPr lang="en-US" altLang="en-US"/>
            </a:br>
            <a:endParaRPr lang="en-US" altLang="en-US"/>
          </a:p>
        </p:txBody>
      </p:sp>
      <p:sp>
        <p:nvSpPr>
          <p:cNvPr id="26629" name="TextBox 10">
            <a:extLst>
              <a:ext uri="{FF2B5EF4-FFF2-40B4-BE49-F238E27FC236}">
                <a16:creationId xmlns:a16="http://schemas.microsoft.com/office/drawing/2014/main" id="{62A07E0D-836E-416A-9774-D5682CC074E1}"/>
              </a:ext>
            </a:extLst>
          </p:cNvPr>
          <p:cNvSpPr txBox="1">
            <a:spLocks noChangeArrowheads="1"/>
          </p:cNvSpPr>
          <p:nvPr/>
        </p:nvSpPr>
        <p:spPr bwMode="auto">
          <a:xfrm>
            <a:off x="554037" y="2438400"/>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latin typeface="Calibri-Bold"/>
              </a:rPr>
              <a:t>Daytime</a:t>
            </a:r>
            <a:r>
              <a:rPr lang="en-US" altLang="en-US"/>
              <a:t> </a:t>
            </a:r>
            <a:br>
              <a:rPr lang="en-US" altLang="en-US"/>
            </a:br>
            <a:endParaRPr lang="en-US" altLang="en-US"/>
          </a:p>
        </p:txBody>
      </p:sp>
      <p:sp>
        <p:nvSpPr>
          <p:cNvPr id="26630" name="TextBox 12">
            <a:extLst>
              <a:ext uri="{FF2B5EF4-FFF2-40B4-BE49-F238E27FC236}">
                <a16:creationId xmlns:a16="http://schemas.microsoft.com/office/drawing/2014/main" id="{76FFFF37-1BD4-4FAF-8F03-80D84682C0CC}"/>
              </a:ext>
            </a:extLst>
          </p:cNvPr>
          <p:cNvSpPr txBox="1">
            <a:spLocks noChangeArrowheads="1"/>
          </p:cNvSpPr>
          <p:nvPr/>
        </p:nvSpPr>
        <p:spPr bwMode="auto">
          <a:xfrm>
            <a:off x="533400" y="4953000"/>
            <a:ext cx="1239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latin typeface="Calibri-Bold"/>
              </a:rPr>
              <a:t>Nighttime</a:t>
            </a:r>
            <a:r>
              <a:rPr lang="en-US" altLang="en-US"/>
              <a:t> </a:t>
            </a:r>
            <a:br>
              <a:rPr lang="en-US" altLang="en-US"/>
            </a:br>
            <a:endParaRPr lang="en-US" altLang="en-US"/>
          </a:p>
        </p:txBody>
      </p:sp>
      <p:sp>
        <p:nvSpPr>
          <p:cNvPr id="6" name="TextBox 5">
            <a:extLst>
              <a:ext uri="{FF2B5EF4-FFF2-40B4-BE49-F238E27FC236}">
                <a16:creationId xmlns:a16="http://schemas.microsoft.com/office/drawing/2014/main" id="{2992079A-87E8-4AB0-9F00-09AE2F3246CC}"/>
              </a:ext>
            </a:extLst>
          </p:cNvPr>
          <p:cNvSpPr txBox="1"/>
          <p:nvPr/>
        </p:nvSpPr>
        <p:spPr>
          <a:xfrm>
            <a:off x="5867400" y="3033256"/>
            <a:ext cx="3048000" cy="2862322"/>
          </a:xfrm>
          <a:prstGeom prst="rect">
            <a:avLst/>
          </a:prstGeom>
          <a:noFill/>
        </p:spPr>
        <p:txBody>
          <a:bodyPr wrap="square" rtlCol="0">
            <a:spAutoFit/>
          </a:bodyPr>
          <a:lstStyle/>
          <a:p>
            <a:r>
              <a:rPr lang="en-US" altLang="en-US" dirty="0"/>
              <a:t>Paved areas appear relatively warm during the day and night.  Pavement heats up quickly and to higher temperatures than the surrounding areas during the day and loses heat relatively slowly at night.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325A4D4-4EF5-408C-83DB-2E31D96DA898}"/>
              </a:ext>
            </a:extLst>
          </p:cNvPr>
          <p:cNvSpPr>
            <a:spLocks noGrp="1"/>
          </p:cNvSpPr>
          <p:nvPr>
            <p:ph type="title"/>
          </p:nvPr>
        </p:nvSpPr>
        <p:spPr/>
        <p:txBody>
          <a:bodyPr/>
          <a:lstStyle/>
          <a:p>
            <a:pPr eaLnBrk="1" hangingPunct="1"/>
            <a:r>
              <a:rPr lang="en-US" altLang="en-US"/>
              <a:t>What IR Imagery Isn’t</a:t>
            </a:r>
          </a:p>
        </p:txBody>
      </p:sp>
      <p:sp>
        <p:nvSpPr>
          <p:cNvPr id="3" name="Content Placeholder 2">
            <a:extLst>
              <a:ext uri="{FF2B5EF4-FFF2-40B4-BE49-F238E27FC236}">
                <a16:creationId xmlns:a16="http://schemas.microsoft.com/office/drawing/2014/main" id="{386671BA-B4C1-4F29-A41B-5408F20AC528}"/>
              </a:ext>
            </a:extLst>
          </p:cNvPr>
          <p:cNvSpPr>
            <a:spLocks noGrp="1"/>
          </p:cNvSpPr>
          <p:nvPr>
            <p:ph idx="1"/>
          </p:nvPr>
        </p:nvSpPr>
        <p:spPr/>
        <p:txBody>
          <a:bodyPr rtlCol="0">
            <a:normAutofit fontScale="92500"/>
          </a:bodyPr>
          <a:lstStyle/>
          <a:p>
            <a:pPr eaLnBrk="1" fontAlgn="auto" hangingPunct="1">
              <a:spcAft>
                <a:spcPts val="0"/>
              </a:spcAft>
              <a:defRPr/>
            </a:pPr>
            <a:r>
              <a:rPr lang="en-US" dirty="0"/>
              <a:t>A spatial or visual competitor for visible imagery</a:t>
            </a:r>
          </a:p>
          <a:p>
            <a:pPr lvl="1" eaLnBrk="1" fontAlgn="auto" hangingPunct="1">
              <a:spcAft>
                <a:spcPts val="0"/>
              </a:spcAft>
              <a:defRPr/>
            </a:pPr>
            <a:r>
              <a:rPr lang="en-US" dirty="0"/>
              <a:t>IR senses thermal phenomenology in a contextual format</a:t>
            </a:r>
          </a:p>
          <a:p>
            <a:pPr lvl="1" eaLnBrk="1" fontAlgn="auto" hangingPunct="1">
              <a:spcAft>
                <a:spcPts val="0"/>
              </a:spcAft>
              <a:defRPr/>
            </a:pPr>
            <a:r>
              <a:rPr lang="en-US" dirty="0"/>
              <a:t>It can be registered, overlaid and sharpened with visible images to provide better context, geospatial and geodetic accuracy</a:t>
            </a:r>
          </a:p>
          <a:p>
            <a:pPr lvl="1" eaLnBrk="1" fontAlgn="auto" hangingPunct="1">
              <a:spcAft>
                <a:spcPts val="0"/>
              </a:spcAft>
              <a:defRPr/>
            </a:pPr>
            <a:r>
              <a:rPr lang="en-US" dirty="0"/>
              <a:t>High resolution panchromatic is &gt; 20X better resolution</a:t>
            </a:r>
          </a:p>
          <a:p>
            <a:pPr lvl="2" eaLnBrk="1" fontAlgn="auto" hangingPunct="1">
              <a:spcAft>
                <a:spcPts val="0"/>
              </a:spcAft>
              <a:defRPr/>
            </a:pPr>
            <a:r>
              <a:rPr lang="en-US" dirty="0"/>
              <a:t>In general, civil/scientific imagery is useful for thematic or climatic evaluations, not for sensing most manmade objects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242E-AE1C-48BF-A830-A61E14C3D282}"/>
              </a:ext>
            </a:extLst>
          </p:cNvPr>
          <p:cNvSpPr>
            <a:spLocks noGrp="1"/>
          </p:cNvSpPr>
          <p:nvPr>
            <p:ph type="title"/>
          </p:nvPr>
        </p:nvSpPr>
        <p:spPr>
          <a:xfrm>
            <a:off x="639732" y="131411"/>
            <a:ext cx="7086600" cy="944562"/>
          </a:xfrm>
        </p:spPr>
        <p:txBody>
          <a:bodyPr/>
          <a:lstStyle/>
          <a:p>
            <a:r>
              <a:rPr lang="en-US" dirty="0"/>
              <a:t>Image Comparison Under Different Light Wavelengths</a:t>
            </a:r>
          </a:p>
        </p:txBody>
      </p:sp>
      <p:pic>
        <p:nvPicPr>
          <p:cNvPr id="8" name="Picture 7">
            <a:extLst>
              <a:ext uri="{FF2B5EF4-FFF2-40B4-BE49-F238E27FC236}">
                <a16:creationId xmlns:a16="http://schemas.microsoft.com/office/drawing/2014/main" id="{7B163376-CCA8-4953-B823-0F35BE6E2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524000"/>
            <a:ext cx="6155724" cy="4648200"/>
          </a:xfrm>
          <a:prstGeom prst="rect">
            <a:avLst/>
          </a:prstGeom>
        </p:spPr>
      </p:pic>
      <p:sp>
        <p:nvSpPr>
          <p:cNvPr id="9" name="TextBox 8">
            <a:extLst>
              <a:ext uri="{FF2B5EF4-FFF2-40B4-BE49-F238E27FC236}">
                <a16:creationId xmlns:a16="http://schemas.microsoft.com/office/drawing/2014/main" id="{7AA69D59-3AA7-4A67-9C62-E32BD86C2E94}"/>
              </a:ext>
            </a:extLst>
          </p:cNvPr>
          <p:cNvSpPr txBox="1"/>
          <p:nvPr/>
        </p:nvSpPr>
        <p:spPr>
          <a:xfrm>
            <a:off x="1629791" y="6292334"/>
            <a:ext cx="6096541" cy="369332"/>
          </a:xfrm>
          <a:prstGeom prst="rect">
            <a:avLst/>
          </a:prstGeom>
          <a:noFill/>
        </p:spPr>
        <p:txBody>
          <a:bodyPr wrap="none" rtlCol="0">
            <a:spAutoFit/>
          </a:bodyPr>
          <a:lstStyle/>
          <a:p>
            <a:r>
              <a:rPr lang="en-US" dirty="0"/>
              <a:t>(a) UV light, (b) visible light, (c) SWIR light, (d) MWIR light</a:t>
            </a:r>
          </a:p>
        </p:txBody>
      </p:sp>
    </p:spTree>
    <p:extLst>
      <p:ext uri="{BB962C8B-B14F-4D97-AF65-F5344CB8AC3E}">
        <p14:creationId xmlns:p14="http://schemas.microsoft.com/office/powerpoint/2010/main" val="155553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1E3FE-ECF5-453B-A2D5-C2926CF445F6}"/>
              </a:ext>
            </a:extLst>
          </p:cNvPr>
          <p:cNvSpPr>
            <a:spLocks noGrp="1"/>
          </p:cNvSpPr>
          <p:nvPr>
            <p:ph type="title"/>
          </p:nvPr>
        </p:nvSpPr>
        <p:spPr>
          <a:xfrm>
            <a:off x="457200" y="152400"/>
            <a:ext cx="7010400" cy="944563"/>
          </a:xfrm>
        </p:spPr>
        <p:txBody>
          <a:bodyPr rtlCol="0">
            <a:normAutofit fontScale="90000"/>
          </a:bodyPr>
          <a:lstStyle/>
          <a:p>
            <a:pPr eaLnBrk="1" fontAlgn="auto" hangingPunct="1">
              <a:spcAft>
                <a:spcPts val="0"/>
              </a:spcAft>
              <a:defRPr/>
            </a:pPr>
            <a:r>
              <a:rPr lang="en-US" dirty="0"/>
              <a:t>IR Imagery Provides Information Unavailable in Visible Imagery</a:t>
            </a:r>
          </a:p>
        </p:txBody>
      </p:sp>
      <p:sp>
        <p:nvSpPr>
          <p:cNvPr id="16387" name="Content Placeholder 2">
            <a:extLst>
              <a:ext uri="{FF2B5EF4-FFF2-40B4-BE49-F238E27FC236}">
                <a16:creationId xmlns:a16="http://schemas.microsoft.com/office/drawing/2014/main" id="{7E983962-6F7F-4843-949E-06E47F362184}"/>
              </a:ext>
            </a:extLst>
          </p:cNvPr>
          <p:cNvSpPr>
            <a:spLocks noGrp="1"/>
          </p:cNvSpPr>
          <p:nvPr>
            <p:ph idx="1"/>
          </p:nvPr>
        </p:nvSpPr>
        <p:spPr/>
        <p:txBody>
          <a:bodyPr/>
          <a:lstStyle/>
          <a:p>
            <a:pPr eaLnBrk="1" hangingPunct="1"/>
            <a:r>
              <a:rPr lang="en-US" altLang="en-US" dirty="0"/>
              <a:t>Heat loss or suppression</a:t>
            </a:r>
          </a:p>
          <a:p>
            <a:pPr eaLnBrk="1" hangingPunct="1"/>
            <a:r>
              <a:rPr lang="en-US" altLang="en-US" dirty="0"/>
              <a:t>Short term variations over time</a:t>
            </a:r>
          </a:p>
          <a:p>
            <a:pPr eaLnBrk="1" hangingPunct="1"/>
            <a:r>
              <a:rPr lang="en-US" altLang="en-US" dirty="0"/>
              <a:t>Power generation or activity</a:t>
            </a:r>
          </a:p>
          <a:p>
            <a:pPr eaLnBrk="1" hangingPunct="1"/>
            <a:r>
              <a:rPr lang="en-US" altLang="en-US" dirty="0"/>
              <a:t>Hidden or covert activities</a:t>
            </a:r>
          </a:p>
          <a:p>
            <a:pPr eaLnBrk="1" hangingPunct="1"/>
            <a:r>
              <a:rPr lang="en-US" altLang="en-US" dirty="0"/>
              <a:t>Easy water detection</a:t>
            </a:r>
          </a:p>
          <a:p>
            <a:pPr eaLnBrk="1" hangingPunct="1"/>
            <a:r>
              <a:rPr lang="en-US" altLang="en-US" dirty="0"/>
              <a:t>Absolute temperature estimates</a:t>
            </a:r>
          </a:p>
          <a:p>
            <a:pPr eaLnBrk="1" hangingPunct="1"/>
            <a:r>
              <a:rPr lang="en-US" altLang="en-US" dirty="0"/>
              <a:t>Vegetation evapotranspiration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662FBE2A-9187-4A63-8C73-938549C685D8}"/>
              </a:ext>
            </a:extLst>
          </p:cNvPr>
          <p:cNvSpPr>
            <a:spLocks noGrp="1"/>
          </p:cNvSpPr>
          <p:nvPr>
            <p:ph type="title"/>
          </p:nvPr>
        </p:nvSpPr>
        <p:spPr/>
        <p:txBody>
          <a:bodyPr/>
          <a:lstStyle/>
          <a:p>
            <a:r>
              <a:rPr lang="en-US" altLang="en-US" sz="3600"/>
              <a:t>The Equations for Thermal IR Are Similar to Those for Visible </a:t>
            </a:r>
          </a:p>
        </p:txBody>
      </p:sp>
      <p:sp>
        <p:nvSpPr>
          <p:cNvPr id="3" name="Content Placeholder 2">
            <a:extLst>
              <a:ext uri="{FF2B5EF4-FFF2-40B4-BE49-F238E27FC236}">
                <a16:creationId xmlns:a16="http://schemas.microsoft.com/office/drawing/2014/main" id="{BCC2F4ED-50E3-4F11-8553-5E332324CD45}"/>
              </a:ext>
            </a:extLst>
          </p:cNvPr>
          <p:cNvSpPr>
            <a:spLocks noGrp="1"/>
          </p:cNvSpPr>
          <p:nvPr>
            <p:ph idx="1"/>
          </p:nvPr>
        </p:nvSpPr>
        <p:spPr>
          <a:xfrm>
            <a:off x="457200" y="1600200"/>
            <a:ext cx="6105525" cy="4876800"/>
          </a:xfrm>
        </p:spPr>
        <p:txBody>
          <a:bodyPr/>
          <a:lstStyle/>
          <a:p>
            <a:r>
              <a:rPr lang="en-US" altLang="en-US" sz="2400" dirty="0"/>
              <a:t>GSD, resolution, etc. are the same</a:t>
            </a:r>
          </a:p>
          <a:p>
            <a:r>
              <a:rPr lang="en-US" altLang="en-US" sz="2400" dirty="0"/>
              <a:t>Different detectors and optics are used</a:t>
            </a:r>
          </a:p>
          <a:p>
            <a:pPr lvl="1"/>
            <a:r>
              <a:rPr lang="en-US" altLang="en-US" sz="2000" dirty="0"/>
              <a:t>Some are photoelectric, as in the visible</a:t>
            </a:r>
          </a:p>
          <a:p>
            <a:pPr lvl="2"/>
            <a:r>
              <a:rPr lang="en-US" altLang="en-US" sz="1800" dirty="0"/>
              <a:t>Instead of silicon, they can be made of mercury/cadmium/tellurium (</a:t>
            </a:r>
            <a:r>
              <a:rPr lang="en-US" altLang="en-US" sz="1800" dirty="0" err="1"/>
              <a:t>MerCad</a:t>
            </a:r>
            <a:r>
              <a:rPr lang="en-US" altLang="en-US" sz="1800" dirty="0"/>
              <a:t>), Indium/ Antimonide (</a:t>
            </a:r>
            <a:r>
              <a:rPr lang="en-US" altLang="en-US" sz="1800" dirty="0" err="1"/>
              <a:t>InSb</a:t>
            </a:r>
            <a:r>
              <a:rPr lang="en-US" altLang="en-US" sz="1800" dirty="0"/>
              <a:t>) or indium/gallium/arsenic (</a:t>
            </a:r>
            <a:r>
              <a:rPr lang="en-US" altLang="en-US" sz="1800" dirty="0" err="1"/>
              <a:t>InGaAs</a:t>
            </a:r>
            <a:r>
              <a:rPr lang="en-US" altLang="en-US" sz="1800" dirty="0"/>
              <a:t>) depending upon wavelength</a:t>
            </a:r>
          </a:p>
          <a:p>
            <a:pPr lvl="1"/>
            <a:r>
              <a:rPr lang="en-US" altLang="en-US" sz="2000" dirty="0"/>
              <a:t>Some are not (microbolometers, pyrometers, etc.)</a:t>
            </a:r>
          </a:p>
          <a:p>
            <a:pPr lvl="2"/>
            <a:r>
              <a:rPr lang="en-US" altLang="en-US" sz="1800" dirty="0"/>
              <a:t>Bolometers change resistance with temperature and have slower responses than other sensors.</a:t>
            </a:r>
          </a:p>
          <a:p>
            <a:pPr lvl="3"/>
            <a:r>
              <a:rPr lang="en-US" altLang="en-US" sz="1600" dirty="0"/>
              <a:t>These are used in non-contact thermometers</a:t>
            </a:r>
          </a:p>
          <a:p>
            <a:pPr lvl="1"/>
            <a:r>
              <a:rPr lang="en-US" altLang="en-US" sz="2000" dirty="0"/>
              <a:t>Glass and many plastics are opaque to thermal IR</a:t>
            </a:r>
          </a:p>
          <a:p>
            <a:pPr lvl="2"/>
            <a:r>
              <a:rPr lang="en-US" altLang="en-US" sz="1800" dirty="0"/>
              <a:t>Need more exotic materials, like germanium or zinc selenide</a:t>
            </a:r>
          </a:p>
          <a:p>
            <a:pPr lvl="1"/>
            <a:endParaRPr lang="en-US" altLang="en-US" dirty="0"/>
          </a:p>
          <a:p>
            <a:pPr lvl="1"/>
            <a:endParaRPr lang="en-US" altLang="en-US" dirty="0"/>
          </a:p>
        </p:txBody>
      </p:sp>
      <p:pic>
        <p:nvPicPr>
          <p:cNvPr id="5" name="Picture 4">
            <a:extLst>
              <a:ext uri="{FF2B5EF4-FFF2-40B4-BE49-F238E27FC236}">
                <a16:creationId xmlns:a16="http://schemas.microsoft.com/office/drawing/2014/main" id="{BCB955D6-0898-4E4C-BA1E-843555A82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3762375"/>
            <a:ext cx="204787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6A5852E-095F-45EB-AAB7-718D6D1A0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1600200"/>
            <a:ext cx="20478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499C-2749-4D6B-94C5-75E11E56CBE1}"/>
              </a:ext>
            </a:extLst>
          </p:cNvPr>
          <p:cNvSpPr>
            <a:spLocks noGrp="1"/>
          </p:cNvSpPr>
          <p:nvPr>
            <p:ph type="title"/>
          </p:nvPr>
        </p:nvSpPr>
        <p:spPr>
          <a:xfrm>
            <a:off x="457200" y="152400"/>
            <a:ext cx="7086600" cy="944562"/>
          </a:xfrm>
        </p:spPr>
        <p:txBody>
          <a:bodyPr/>
          <a:lstStyle/>
          <a:p>
            <a:r>
              <a:rPr lang="en-US" sz="4000" dirty="0"/>
              <a:t>IR Requires Different Materials for the Optics</a:t>
            </a:r>
          </a:p>
        </p:txBody>
      </p:sp>
      <p:pic>
        <p:nvPicPr>
          <p:cNvPr id="4" name="Picture 3">
            <a:extLst>
              <a:ext uri="{FF2B5EF4-FFF2-40B4-BE49-F238E27FC236}">
                <a16:creationId xmlns:a16="http://schemas.microsoft.com/office/drawing/2014/main" id="{9F91D780-B4ED-4A82-96E9-236BD135D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35918"/>
            <a:ext cx="8020727" cy="3850482"/>
          </a:xfrm>
          <a:prstGeom prst="rect">
            <a:avLst/>
          </a:prstGeom>
        </p:spPr>
      </p:pic>
      <p:sp>
        <p:nvSpPr>
          <p:cNvPr id="5" name="Rectangle 4">
            <a:extLst>
              <a:ext uri="{FF2B5EF4-FFF2-40B4-BE49-F238E27FC236}">
                <a16:creationId xmlns:a16="http://schemas.microsoft.com/office/drawing/2014/main" id="{76A76D4F-C007-4114-AC2B-14A8BB33B009}"/>
              </a:ext>
            </a:extLst>
          </p:cNvPr>
          <p:cNvSpPr/>
          <p:nvPr/>
        </p:nvSpPr>
        <p:spPr>
          <a:xfrm>
            <a:off x="6096000" y="1635918"/>
            <a:ext cx="2057400" cy="3088482"/>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solidFill>
                  <a:srgbClr val="00B0F0"/>
                </a:solidFill>
              </a:rPr>
              <a:t>Thermal</a:t>
            </a:r>
          </a:p>
        </p:txBody>
      </p:sp>
    </p:spTree>
    <p:extLst>
      <p:ext uri="{BB962C8B-B14F-4D97-AF65-F5344CB8AC3E}">
        <p14:creationId xmlns:p14="http://schemas.microsoft.com/office/powerpoint/2010/main" val="1170637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CF7925D-E338-4286-8DB1-971470E2D180}"/>
              </a:ext>
            </a:extLst>
          </p:cNvPr>
          <p:cNvSpPr>
            <a:spLocks noGrp="1"/>
          </p:cNvSpPr>
          <p:nvPr>
            <p:ph type="title"/>
          </p:nvPr>
        </p:nvSpPr>
        <p:spPr/>
        <p:txBody>
          <a:bodyPr/>
          <a:lstStyle/>
          <a:p>
            <a:r>
              <a:rPr lang="en-US" altLang="en-US" sz="2800" dirty="0"/>
              <a:t>Determining Temperature Remotely Requires Knowledge of the Target Emissivity</a:t>
            </a:r>
          </a:p>
        </p:txBody>
      </p:sp>
      <p:sp>
        <p:nvSpPr>
          <p:cNvPr id="6" name="TextBox 5">
            <a:extLst>
              <a:ext uri="{FF2B5EF4-FFF2-40B4-BE49-F238E27FC236}">
                <a16:creationId xmlns:a16="http://schemas.microsoft.com/office/drawing/2014/main" id="{E0B43B9D-6472-49C2-96D3-C2354926CE1A}"/>
              </a:ext>
            </a:extLst>
          </p:cNvPr>
          <p:cNvSpPr txBox="1"/>
          <p:nvPr/>
        </p:nvSpPr>
        <p:spPr>
          <a:xfrm>
            <a:off x="609601" y="4901625"/>
            <a:ext cx="3657599" cy="584775"/>
          </a:xfrm>
          <a:prstGeom prst="rect">
            <a:avLst/>
          </a:prstGeom>
          <a:noFill/>
        </p:spPr>
        <p:txBody>
          <a:bodyPr wrap="square" rtlCol="0">
            <a:spAutoFit/>
          </a:bodyPr>
          <a:lstStyle/>
          <a:p>
            <a:r>
              <a:rPr lang="en-US" sz="1600" dirty="0"/>
              <a:t>Simplistically, if temperature is related to sensed radiance by,</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FFD9BD5-462E-45F7-9A61-9295EDD04597}"/>
                  </a:ext>
                </a:extLst>
              </p:cNvPr>
              <p:cNvSpPr txBox="1"/>
              <p:nvPr/>
            </p:nvSpPr>
            <p:spPr>
              <a:xfrm>
                <a:off x="228600" y="5486400"/>
                <a:ext cx="4572000" cy="7041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𝑇</m:t>
                      </m:r>
                      <m:r>
                        <a:rPr lang="en-US" sz="1600" i="1">
                          <a:latin typeface="Cambria Math" panose="02040503050406030204" pitchFamily="18" charset="0"/>
                        </a:rPr>
                        <m:t>=</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𝑅𝑎𝑑𝑖𝑎𝑡𝑒𝑑</m:t>
                                  </m:r>
                                  <m:r>
                                    <a:rPr lang="en-US" sz="1600" i="1">
                                      <a:latin typeface="Cambria Math" panose="02040503050406030204" pitchFamily="18" charset="0"/>
                                    </a:rPr>
                                    <m:t> </m:t>
                                  </m:r>
                                  <m:r>
                                    <a:rPr lang="en-US" sz="1600" i="1">
                                      <a:latin typeface="Cambria Math" panose="02040503050406030204" pitchFamily="18" charset="0"/>
                                    </a:rPr>
                                    <m:t>𝑃𝑜𝑤𝑒𝑟</m:t>
                                  </m:r>
                                  <m:r>
                                    <a:rPr lang="en-US" sz="1600" i="1">
                                      <a:latin typeface="Cambria Math" panose="02040503050406030204" pitchFamily="18" charset="0"/>
                                    </a:rPr>
                                    <m:t> </m:t>
                                  </m:r>
                                  <m:r>
                                    <a:rPr lang="en-US" sz="1600" i="1">
                                      <a:latin typeface="Cambria Math" panose="02040503050406030204" pitchFamily="18" charset="0"/>
                                    </a:rPr>
                                    <m:t>𝑝𝑒𝑟</m:t>
                                  </m:r>
                                  <m:r>
                                    <a:rPr lang="en-US" sz="1600" i="1">
                                      <a:latin typeface="Cambria Math" panose="02040503050406030204" pitchFamily="18" charset="0"/>
                                    </a:rPr>
                                    <m:t> </m:t>
                                  </m:r>
                                  <m:r>
                                    <a:rPr lang="en-US" sz="1600" i="1">
                                      <a:latin typeface="Cambria Math" panose="02040503050406030204" pitchFamily="18" charset="0"/>
                                    </a:rPr>
                                    <m:t>𝑈𝑛𝑖𝑡</m:t>
                                  </m:r>
                                  <m:r>
                                    <a:rPr lang="en-US" sz="1600" i="1">
                                      <a:latin typeface="Cambria Math" panose="02040503050406030204" pitchFamily="18" charset="0"/>
                                    </a:rPr>
                                    <m:t> </m:t>
                                  </m:r>
                                  <m:r>
                                    <a:rPr lang="en-US" sz="1600" i="1">
                                      <a:latin typeface="Cambria Math" panose="02040503050406030204" pitchFamily="18" charset="0"/>
                                    </a:rPr>
                                    <m:t>𝐴𝑟𝑒𝑎</m:t>
                                  </m:r>
                                </m:num>
                                <m:den>
                                  <m:r>
                                    <a:rPr lang="en-US" sz="1600" i="1">
                                      <a:latin typeface="Cambria Math" panose="02040503050406030204" pitchFamily="18" charset="0"/>
                                    </a:rPr>
                                    <m:t>𝜀𝜎</m:t>
                                  </m:r>
                                </m:den>
                              </m:f>
                            </m:e>
                          </m:d>
                        </m:e>
                        <m:sup>
                          <m:r>
                            <a:rPr lang="en-US" sz="1600" i="1">
                              <a:latin typeface="Cambria Math" panose="02040503050406030204" pitchFamily="18" charset="0"/>
                            </a:rPr>
                            <m:t>1/4</m:t>
                          </m:r>
                        </m:sup>
                      </m:sSup>
                    </m:oMath>
                  </m:oMathPara>
                </a14:m>
                <a:endParaRPr lang="en-US" sz="1600" dirty="0"/>
              </a:p>
            </p:txBody>
          </p:sp>
        </mc:Choice>
        <mc:Fallback xmlns="">
          <p:sp>
            <p:nvSpPr>
              <p:cNvPr id="10" name="TextBox 9">
                <a:extLst>
                  <a:ext uri="{FF2B5EF4-FFF2-40B4-BE49-F238E27FC236}">
                    <a16:creationId xmlns:a16="http://schemas.microsoft.com/office/drawing/2014/main" id="{7FFD9BD5-462E-45F7-9A61-9295EDD04597}"/>
                  </a:ext>
                </a:extLst>
              </p:cNvPr>
              <p:cNvSpPr txBox="1">
                <a:spLocks noRot="1" noChangeAspect="1" noMove="1" noResize="1" noEditPoints="1" noAdjustHandles="1" noChangeArrowheads="1" noChangeShapeType="1" noTextEdit="1"/>
              </p:cNvSpPr>
              <p:nvPr/>
            </p:nvSpPr>
            <p:spPr>
              <a:xfrm>
                <a:off x="228600" y="5486400"/>
                <a:ext cx="4572000" cy="704104"/>
              </a:xfrm>
              <a:prstGeom prst="rect">
                <a:avLst/>
              </a:prstGeom>
              <a:blipFill>
                <a:blip r:embed="rId2"/>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EE6A89E-0178-46EB-A22E-A024D85E6ABE}"/>
              </a:ext>
            </a:extLst>
          </p:cNvPr>
          <p:cNvSpPr txBox="1"/>
          <p:nvPr/>
        </p:nvSpPr>
        <p:spPr>
          <a:xfrm>
            <a:off x="457200" y="6183867"/>
            <a:ext cx="4724400" cy="584775"/>
          </a:xfrm>
          <a:prstGeom prst="rect">
            <a:avLst/>
          </a:prstGeom>
          <a:noFill/>
        </p:spPr>
        <p:txBody>
          <a:bodyPr wrap="square" rtlCol="0">
            <a:spAutoFit/>
          </a:bodyPr>
          <a:lstStyle/>
          <a:p>
            <a:r>
              <a:rPr lang="en-US" sz="1600" dirty="0"/>
              <a:t>then a 1% error in emissivity creates a 1.4F error in temperature.</a:t>
            </a:r>
          </a:p>
        </p:txBody>
      </p:sp>
      <p:sp>
        <p:nvSpPr>
          <p:cNvPr id="9" name="TextBox 8">
            <a:extLst>
              <a:ext uri="{FF2B5EF4-FFF2-40B4-BE49-F238E27FC236}">
                <a16:creationId xmlns:a16="http://schemas.microsoft.com/office/drawing/2014/main" id="{A9B0C0AE-D0B8-4E7A-B7C8-D22EAF7A5A44}"/>
              </a:ext>
            </a:extLst>
          </p:cNvPr>
          <p:cNvSpPr txBox="1"/>
          <p:nvPr/>
        </p:nvSpPr>
        <p:spPr>
          <a:xfrm>
            <a:off x="914400" y="1371600"/>
            <a:ext cx="7404902" cy="369332"/>
          </a:xfrm>
          <a:prstGeom prst="rect">
            <a:avLst/>
          </a:prstGeom>
          <a:noFill/>
        </p:spPr>
        <p:txBody>
          <a:bodyPr wrap="square" rtlCol="0">
            <a:spAutoFit/>
          </a:bodyPr>
          <a:lstStyle/>
          <a:p>
            <a:r>
              <a:rPr lang="en-US" dirty="0"/>
              <a:t>Variability of Skin Emissivity Causes Significant Errors in Temperature</a:t>
            </a:r>
          </a:p>
        </p:txBody>
      </p:sp>
      <p:pic>
        <p:nvPicPr>
          <p:cNvPr id="3" name="Picture 2">
            <a:extLst>
              <a:ext uri="{FF2B5EF4-FFF2-40B4-BE49-F238E27FC236}">
                <a16:creationId xmlns:a16="http://schemas.microsoft.com/office/drawing/2014/main" id="{7BA4B83B-F970-D2C7-DB9E-FC520F31ADBA}"/>
              </a:ext>
            </a:extLst>
          </p:cNvPr>
          <p:cNvPicPr>
            <a:picLocks noChangeAspect="1"/>
          </p:cNvPicPr>
          <p:nvPr/>
        </p:nvPicPr>
        <p:blipFill>
          <a:blip r:embed="rId3"/>
          <a:stretch>
            <a:fillRect/>
          </a:stretch>
        </p:blipFill>
        <p:spPr>
          <a:xfrm>
            <a:off x="762000" y="1832986"/>
            <a:ext cx="3747300" cy="2775778"/>
          </a:xfrm>
          <a:prstGeom prst="rect">
            <a:avLst/>
          </a:prstGeom>
        </p:spPr>
      </p:pic>
      <p:pic>
        <p:nvPicPr>
          <p:cNvPr id="5" name="Picture 4">
            <a:extLst>
              <a:ext uri="{FF2B5EF4-FFF2-40B4-BE49-F238E27FC236}">
                <a16:creationId xmlns:a16="http://schemas.microsoft.com/office/drawing/2014/main" id="{F6A50AEB-E8FF-848B-468A-83BDCDAE55AC}"/>
              </a:ext>
            </a:extLst>
          </p:cNvPr>
          <p:cNvPicPr>
            <a:picLocks noChangeAspect="1"/>
          </p:cNvPicPr>
          <p:nvPr/>
        </p:nvPicPr>
        <p:blipFill>
          <a:blip r:embed="rId4"/>
          <a:stretch>
            <a:fillRect/>
          </a:stretch>
        </p:blipFill>
        <p:spPr>
          <a:xfrm>
            <a:off x="4611265" y="1837545"/>
            <a:ext cx="3605212" cy="2771219"/>
          </a:xfrm>
          <a:prstGeom prst="rect">
            <a:avLst/>
          </a:prstGeom>
        </p:spPr>
      </p:pic>
      <p:sp>
        <p:nvSpPr>
          <p:cNvPr id="7" name="Rectangle 6">
            <a:extLst>
              <a:ext uri="{FF2B5EF4-FFF2-40B4-BE49-F238E27FC236}">
                <a16:creationId xmlns:a16="http://schemas.microsoft.com/office/drawing/2014/main" id="{38B8C740-C536-322C-8EC2-09346259A217}"/>
              </a:ext>
            </a:extLst>
          </p:cNvPr>
          <p:cNvSpPr/>
          <p:nvPr/>
        </p:nvSpPr>
        <p:spPr>
          <a:xfrm>
            <a:off x="4611265" y="1847108"/>
            <a:ext cx="148409"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169807-8576-6913-8B2B-9143ABF35AAD}"/>
              </a:ext>
            </a:extLst>
          </p:cNvPr>
          <p:cNvSpPr/>
          <p:nvPr/>
        </p:nvSpPr>
        <p:spPr>
          <a:xfrm>
            <a:off x="6055074" y="1832688"/>
            <a:ext cx="76200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C73BB5-B328-D329-9F5B-881E3973A1EF}"/>
              </a:ext>
            </a:extLst>
          </p:cNvPr>
          <p:cNvSpPr/>
          <p:nvPr/>
        </p:nvSpPr>
        <p:spPr>
          <a:xfrm>
            <a:off x="772886" y="1832688"/>
            <a:ext cx="22860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CAA7F96-D860-A791-321E-F172A0755689}"/>
              </a:ext>
            </a:extLst>
          </p:cNvPr>
          <p:cNvSpPr/>
          <p:nvPr/>
        </p:nvSpPr>
        <p:spPr>
          <a:xfrm>
            <a:off x="2168874" y="1832688"/>
            <a:ext cx="990600" cy="2013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660D78A-4547-4D11-7BB5-739154FBF8EA}"/>
              </a:ext>
            </a:extLst>
          </p:cNvPr>
          <p:cNvSpPr txBox="1"/>
          <p:nvPr/>
        </p:nvSpPr>
        <p:spPr>
          <a:xfrm>
            <a:off x="1635474" y="4599801"/>
            <a:ext cx="2111475" cy="276999"/>
          </a:xfrm>
          <a:prstGeom prst="rect">
            <a:avLst/>
          </a:prstGeom>
          <a:noFill/>
        </p:spPr>
        <p:txBody>
          <a:bodyPr wrap="none" rtlCol="0">
            <a:spAutoFit/>
          </a:bodyPr>
          <a:lstStyle/>
          <a:p>
            <a:r>
              <a:rPr lang="en-US" sz="1200" dirty="0"/>
              <a:t>Clean Hands, Left and Right</a:t>
            </a:r>
          </a:p>
        </p:txBody>
      </p:sp>
      <p:sp>
        <p:nvSpPr>
          <p:cNvPr id="15" name="TextBox 14">
            <a:extLst>
              <a:ext uri="{FF2B5EF4-FFF2-40B4-BE49-F238E27FC236}">
                <a16:creationId xmlns:a16="http://schemas.microsoft.com/office/drawing/2014/main" id="{54AB4536-9E16-3625-B8D0-73545AB2504E}"/>
              </a:ext>
            </a:extLst>
          </p:cNvPr>
          <p:cNvSpPr txBox="1"/>
          <p:nvPr/>
        </p:nvSpPr>
        <p:spPr>
          <a:xfrm>
            <a:off x="4902078" y="4599801"/>
            <a:ext cx="3023585" cy="276999"/>
          </a:xfrm>
          <a:prstGeom prst="rect">
            <a:avLst/>
          </a:prstGeom>
          <a:noFill/>
        </p:spPr>
        <p:txBody>
          <a:bodyPr wrap="none" rtlCol="0">
            <a:spAutoFit/>
          </a:bodyPr>
          <a:lstStyle/>
          <a:p>
            <a:r>
              <a:rPr lang="en-US" sz="1200" dirty="0"/>
              <a:t>Clean Hand vs. Hand with Ultrasound Gel</a:t>
            </a:r>
          </a:p>
        </p:txBody>
      </p:sp>
      <p:pic>
        <p:nvPicPr>
          <p:cNvPr id="17" name="Picture 16">
            <a:extLst>
              <a:ext uri="{FF2B5EF4-FFF2-40B4-BE49-F238E27FC236}">
                <a16:creationId xmlns:a16="http://schemas.microsoft.com/office/drawing/2014/main" id="{70BF45C8-FA0F-8002-B0EA-626A8D2FD851}"/>
              </a:ext>
            </a:extLst>
          </p:cNvPr>
          <p:cNvPicPr>
            <a:picLocks noChangeAspect="1"/>
          </p:cNvPicPr>
          <p:nvPr/>
        </p:nvPicPr>
        <p:blipFill>
          <a:blip r:embed="rId5"/>
          <a:stretch>
            <a:fillRect/>
          </a:stretch>
        </p:blipFill>
        <p:spPr>
          <a:xfrm>
            <a:off x="5406571" y="4951194"/>
            <a:ext cx="2281367" cy="147796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758DB45-A225-4423-A32E-812A69C88F1A}"/>
              </a:ext>
            </a:extLst>
          </p:cNvPr>
          <p:cNvSpPr>
            <a:spLocks noGrp="1"/>
          </p:cNvSpPr>
          <p:nvPr>
            <p:ph type="title"/>
          </p:nvPr>
        </p:nvSpPr>
        <p:spPr/>
        <p:txBody>
          <a:bodyPr/>
          <a:lstStyle/>
          <a:p>
            <a:r>
              <a:rPr lang="en-US" altLang="en-US"/>
              <a:t>Everything Radiates</a:t>
            </a:r>
          </a:p>
        </p:txBody>
      </p:sp>
      <p:pic>
        <p:nvPicPr>
          <p:cNvPr id="29699" name="Picture 65">
            <a:extLst>
              <a:ext uri="{FF2B5EF4-FFF2-40B4-BE49-F238E27FC236}">
                <a16:creationId xmlns:a16="http://schemas.microsoft.com/office/drawing/2014/main" id="{B3140BC3-757A-40A2-B165-D31E91BB2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461645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a:extLst>
              <a:ext uri="{FF2B5EF4-FFF2-40B4-BE49-F238E27FC236}">
                <a16:creationId xmlns:a16="http://schemas.microsoft.com/office/drawing/2014/main" id="{6FA99E1D-D9DD-43F7-99D1-B6F1A7B05033}"/>
              </a:ext>
            </a:extLst>
          </p:cNvPr>
          <p:cNvSpPr txBox="1">
            <a:spLocks noRot="1" noChangeAspect="1" noMove="1" noResize="1" noEditPoints="1" noAdjustHandles="1" noChangeArrowheads="1" noChangeShapeType="1" noTextEdit="1"/>
          </p:cNvSpPr>
          <p:nvPr/>
        </p:nvSpPr>
        <p:spPr>
          <a:xfrm>
            <a:off x="5257800" y="1828800"/>
            <a:ext cx="3835920" cy="2874890"/>
          </a:xfrm>
          <a:prstGeom prst="rect">
            <a:avLst/>
          </a:prstGeom>
          <a:blipFill>
            <a:blip r:embed="rId3"/>
            <a:stretch>
              <a:fillRect/>
            </a:stretch>
          </a:blipFill>
        </p:spPr>
        <p:txBody>
          <a:bodyPr/>
          <a:lstStyle/>
          <a:p>
            <a:r>
              <a:rPr lang="en-US">
                <a:noFill/>
              </a:rPr>
              <a:t> </a:t>
            </a:r>
          </a:p>
        </p:txBody>
      </p:sp>
      <p:sp>
        <p:nvSpPr>
          <p:cNvPr id="9" name="Rectangle 8">
            <a:extLst>
              <a:ext uri="{FF2B5EF4-FFF2-40B4-BE49-F238E27FC236}">
                <a16:creationId xmlns:a16="http://schemas.microsoft.com/office/drawing/2014/main" id="{F0CD7426-5278-4E4A-956F-4CDF4DADC181}"/>
              </a:ext>
            </a:extLst>
          </p:cNvPr>
          <p:cNvSpPr/>
          <p:nvPr/>
        </p:nvSpPr>
        <p:spPr>
          <a:xfrm>
            <a:off x="2889250" y="2444750"/>
            <a:ext cx="762000" cy="2438400"/>
          </a:xfrm>
          <a:prstGeom prst="rect">
            <a:avLst/>
          </a:prstGeom>
          <a:solidFill>
            <a:schemeClr val="accent6">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Typical Thermal Bands</a:t>
            </a:r>
          </a:p>
        </p:txBody>
      </p:sp>
      <p:sp>
        <p:nvSpPr>
          <p:cNvPr id="10" name="TextBox 9">
            <a:extLst>
              <a:ext uri="{FF2B5EF4-FFF2-40B4-BE49-F238E27FC236}">
                <a16:creationId xmlns:a16="http://schemas.microsoft.com/office/drawing/2014/main" id="{A6F288BB-E871-4C6E-984F-F0B1D5745CB2}"/>
              </a:ext>
            </a:extLst>
          </p:cNvPr>
          <p:cNvSpPr txBox="1"/>
          <p:nvPr/>
        </p:nvSpPr>
        <p:spPr>
          <a:xfrm>
            <a:off x="449494" y="5791200"/>
            <a:ext cx="7939033" cy="646331"/>
          </a:xfrm>
          <a:prstGeom prst="rect">
            <a:avLst/>
          </a:prstGeom>
          <a:noFill/>
        </p:spPr>
        <p:txBody>
          <a:bodyPr wrap="none" rtlCol="0">
            <a:spAutoFit/>
          </a:bodyPr>
          <a:lstStyle/>
          <a:p>
            <a:r>
              <a:rPr lang="en-US" dirty="0"/>
              <a:t>Average temperature of the earth is 287K.</a:t>
            </a:r>
          </a:p>
          <a:p>
            <a:r>
              <a:rPr lang="en-US" dirty="0"/>
              <a:t>That’s why most thermal cameras are sensitive in the range of 8um to 14um.</a:t>
            </a:r>
          </a:p>
        </p:txBody>
      </p:sp>
      <p:cxnSp>
        <p:nvCxnSpPr>
          <p:cNvPr id="12" name="Straight Arrow Connector 11">
            <a:extLst>
              <a:ext uri="{FF2B5EF4-FFF2-40B4-BE49-F238E27FC236}">
                <a16:creationId xmlns:a16="http://schemas.microsoft.com/office/drawing/2014/main" id="{CD9093F0-9211-4193-BE6B-0BF3D7DD8242}"/>
              </a:ext>
            </a:extLst>
          </p:cNvPr>
          <p:cNvCxnSpPr/>
          <p:nvPr/>
        </p:nvCxnSpPr>
        <p:spPr>
          <a:xfrm flipH="1" flipV="1">
            <a:off x="3270250" y="4419600"/>
            <a:ext cx="920750" cy="1143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B858DD6-9742-4A43-8257-E5D21A11F4E4}"/>
              </a:ext>
            </a:extLst>
          </p:cNvPr>
          <p:cNvSpPr>
            <a:spLocks noGrp="1"/>
          </p:cNvSpPr>
          <p:nvPr>
            <p:ph type="title"/>
          </p:nvPr>
        </p:nvSpPr>
        <p:spPr>
          <a:xfrm>
            <a:off x="533400" y="152400"/>
            <a:ext cx="7086600" cy="944563"/>
          </a:xfrm>
        </p:spPr>
        <p:txBody>
          <a:bodyPr/>
          <a:lstStyle/>
          <a:p>
            <a:r>
              <a:rPr lang="en-US" altLang="en-US" sz="4000"/>
              <a:t>How Greenhouse Gases Increase the Earth’s Temperature</a:t>
            </a:r>
          </a:p>
        </p:txBody>
      </p:sp>
      <p:pic>
        <p:nvPicPr>
          <p:cNvPr id="3" name="Picture 2">
            <a:extLst>
              <a:ext uri="{FF2B5EF4-FFF2-40B4-BE49-F238E27FC236}">
                <a16:creationId xmlns:a16="http://schemas.microsoft.com/office/drawing/2014/main" id="{858A5708-DA9E-479F-9D5E-A38BE17D06F3}"/>
              </a:ext>
            </a:extLst>
          </p:cNvPr>
          <p:cNvPicPr>
            <a:picLocks noChangeAspect="1"/>
          </p:cNvPicPr>
          <p:nvPr/>
        </p:nvPicPr>
        <p:blipFill>
          <a:blip r:embed="rId2"/>
          <a:stretch>
            <a:fillRect/>
          </a:stretch>
        </p:blipFill>
        <p:spPr>
          <a:xfrm>
            <a:off x="762000" y="1600200"/>
            <a:ext cx="7696199" cy="2514600"/>
          </a:xfrm>
          <a:prstGeom prst="rect">
            <a:avLst/>
          </a:prstGeom>
        </p:spPr>
      </p:pic>
      <p:pic>
        <p:nvPicPr>
          <p:cNvPr id="5" name="Picture 4">
            <a:extLst>
              <a:ext uri="{FF2B5EF4-FFF2-40B4-BE49-F238E27FC236}">
                <a16:creationId xmlns:a16="http://schemas.microsoft.com/office/drawing/2014/main" id="{3330D6DD-FCB5-4CAA-AF5C-5142FCF897E2}"/>
              </a:ext>
            </a:extLst>
          </p:cNvPr>
          <p:cNvPicPr>
            <a:picLocks noChangeAspect="1"/>
          </p:cNvPicPr>
          <p:nvPr/>
        </p:nvPicPr>
        <p:blipFill>
          <a:blip r:embed="rId3"/>
          <a:stretch>
            <a:fillRect/>
          </a:stretch>
        </p:blipFill>
        <p:spPr>
          <a:xfrm>
            <a:off x="762000" y="4267200"/>
            <a:ext cx="7467599" cy="2514600"/>
          </a:xfrm>
          <a:prstGeom prst="rect">
            <a:avLst/>
          </a:prstGeom>
        </p:spPr>
      </p:pic>
      <p:sp>
        <p:nvSpPr>
          <p:cNvPr id="7" name="TextBox 6">
            <a:extLst>
              <a:ext uri="{FF2B5EF4-FFF2-40B4-BE49-F238E27FC236}">
                <a16:creationId xmlns:a16="http://schemas.microsoft.com/office/drawing/2014/main" id="{9551E87C-61CC-4B4B-B8F3-C7314F7CFA20}"/>
              </a:ext>
            </a:extLst>
          </p:cNvPr>
          <p:cNvSpPr txBox="1"/>
          <p:nvPr/>
        </p:nvSpPr>
        <p:spPr>
          <a:xfrm>
            <a:off x="2743200" y="1400889"/>
            <a:ext cx="503664" cy="246221"/>
          </a:xfrm>
          <a:prstGeom prst="rect">
            <a:avLst/>
          </a:prstGeom>
          <a:noFill/>
        </p:spPr>
        <p:txBody>
          <a:bodyPr wrap="none" rtlCol="0">
            <a:spAutoFit/>
          </a:bodyPr>
          <a:lstStyle/>
          <a:p>
            <a:r>
              <a:rPr lang="en-US" sz="1000" dirty="0"/>
              <a:t>20um</a:t>
            </a:r>
          </a:p>
        </p:txBody>
      </p:sp>
      <p:sp>
        <p:nvSpPr>
          <p:cNvPr id="10" name="TextBox 9">
            <a:extLst>
              <a:ext uri="{FF2B5EF4-FFF2-40B4-BE49-F238E27FC236}">
                <a16:creationId xmlns:a16="http://schemas.microsoft.com/office/drawing/2014/main" id="{1C05ACE1-A6B9-4EF5-9487-E700D22E76E1}"/>
              </a:ext>
            </a:extLst>
          </p:cNvPr>
          <p:cNvSpPr txBox="1"/>
          <p:nvPr/>
        </p:nvSpPr>
        <p:spPr>
          <a:xfrm>
            <a:off x="4038600" y="1400889"/>
            <a:ext cx="503664" cy="246221"/>
          </a:xfrm>
          <a:prstGeom prst="rect">
            <a:avLst/>
          </a:prstGeom>
          <a:noFill/>
        </p:spPr>
        <p:txBody>
          <a:bodyPr wrap="none" rtlCol="0">
            <a:spAutoFit/>
          </a:bodyPr>
          <a:lstStyle/>
          <a:p>
            <a:r>
              <a:rPr lang="en-US" sz="1000" dirty="0"/>
              <a:t>10um</a:t>
            </a:r>
          </a:p>
        </p:txBody>
      </p:sp>
      <p:sp>
        <p:nvSpPr>
          <p:cNvPr id="11" name="TextBox 10">
            <a:extLst>
              <a:ext uri="{FF2B5EF4-FFF2-40B4-BE49-F238E27FC236}">
                <a16:creationId xmlns:a16="http://schemas.microsoft.com/office/drawing/2014/main" id="{38FEB375-EB7D-4197-9236-00F8EDC90254}"/>
              </a:ext>
            </a:extLst>
          </p:cNvPr>
          <p:cNvSpPr txBox="1"/>
          <p:nvPr/>
        </p:nvSpPr>
        <p:spPr>
          <a:xfrm>
            <a:off x="6629400" y="1400889"/>
            <a:ext cx="433132" cy="246221"/>
          </a:xfrm>
          <a:prstGeom prst="rect">
            <a:avLst/>
          </a:prstGeom>
          <a:noFill/>
        </p:spPr>
        <p:txBody>
          <a:bodyPr wrap="none" rtlCol="0">
            <a:spAutoFit/>
          </a:bodyPr>
          <a:lstStyle/>
          <a:p>
            <a:r>
              <a:rPr lang="en-US" sz="1000" dirty="0"/>
              <a:t>5um</a:t>
            </a:r>
          </a:p>
        </p:txBody>
      </p:sp>
      <p:sp>
        <p:nvSpPr>
          <p:cNvPr id="8" name="TextBox 7">
            <a:extLst>
              <a:ext uri="{FF2B5EF4-FFF2-40B4-BE49-F238E27FC236}">
                <a16:creationId xmlns:a16="http://schemas.microsoft.com/office/drawing/2014/main" id="{2B02BFDD-7210-4E7D-A6F6-C9A2C203C4E1}"/>
              </a:ext>
            </a:extLst>
          </p:cNvPr>
          <p:cNvSpPr txBox="1"/>
          <p:nvPr/>
        </p:nvSpPr>
        <p:spPr>
          <a:xfrm rot="16200000">
            <a:off x="625814" y="3107986"/>
            <a:ext cx="1189749" cy="307777"/>
          </a:xfrm>
          <a:prstGeom prst="rect">
            <a:avLst/>
          </a:prstGeom>
          <a:solidFill>
            <a:schemeClr val="bg1"/>
          </a:solidFill>
        </p:spPr>
        <p:txBody>
          <a:bodyPr wrap="none" rtlCol="0">
            <a:spAutoFit/>
          </a:bodyPr>
          <a:lstStyle/>
          <a:p>
            <a:r>
              <a:rPr lang="en-US" sz="1400" dirty="0"/>
              <a:t>Upward Flux</a:t>
            </a:r>
          </a:p>
        </p:txBody>
      </p:sp>
      <p:sp>
        <p:nvSpPr>
          <p:cNvPr id="13" name="TextBox 12">
            <a:extLst>
              <a:ext uri="{FF2B5EF4-FFF2-40B4-BE49-F238E27FC236}">
                <a16:creationId xmlns:a16="http://schemas.microsoft.com/office/drawing/2014/main" id="{6A6D1587-DB20-42AD-A63D-830F2CF60BA4}"/>
              </a:ext>
            </a:extLst>
          </p:cNvPr>
          <p:cNvSpPr txBox="1"/>
          <p:nvPr/>
        </p:nvSpPr>
        <p:spPr>
          <a:xfrm rot="16200000">
            <a:off x="866264" y="5729564"/>
            <a:ext cx="1016625" cy="246221"/>
          </a:xfrm>
          <a:prstGeom prst="rect">
            <a:avLst/>
          </a:prstGeom>
          <a:solidFill>
            <a:schemeClr val="bg1"/>
          </a:solidFill>
        </p:spPr>
        <p:txBody>
          <a:bodyPr wrap="none" rtlCol="0">
            <a:spAutoFit/>
          </a:bodyPr>
          <a:lstStyle/>
          <a:p>
            <a:r>
              <a:rPr lang="en-US" sz="1000" dirty="0"/>
              <a:t>∆ Upward Flux</a:t>
            </a:r>
          </a:p>
        </p:txBody>
      </p:sp>
    </p:spTree>
    <p:extLst>
      <p:ext uri="{BB962C8B-B14F-4D97-AF65-F5344CB8AC3E}">
        <p14:creationId xmlns:p14="http://schemas.microsoft.com/office/powerpoint/2010/main" val="1137719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CEA8-5105-48B9-9627-7E3146A5E61B}"/>
              </a:ext>
            </a:extLst>
          </p:cNvPr>
          <p:cNvSpPr>
            <a:spLocks noGrp="1"/>
          </p:cNvSpPr>
          <p:nvPr>
            <p:ph type="title"/>
          </p:nvPr>
        </p:nvSpPr>
        <p:spPr/>
        <p:txBody>
          <a:bodyPr/>
          <a:lstStyle/>
          <a:p>
            <a:r>
              <a:rPr lang="en-US" dirty="0"/>
              <a:t>Thermometry vs. Radiometry</a:t>
            </a:r>
          </a:p>
        </p:txBody>
      </p:sp>
      <p:sp>
        <p:nvSpPr>
          <p:cNvPr id="3" name="Content Placeholder 2">
            <a:extLst>
              <a:ext uri="{FF2B5EF4-FFF2-40B4-BE49-F238E27FC236}">
                <a16:creationId xmlns:a16="http://schemas.microsoft.com/office/drawing/2014/main" id="{05912B08-A03E-4999-8C97-C9B838E0B99B}"/>
              </a:ext>
            </a:extLst>
          </p:cNvPr>
          <p:cNvSpPr>
            <a:spLocks noGrp="1"/>
          </p:cNvSpPr>
          <p:nvPr>
            <p:ph idx="1"/>
          </p:nvPr>
        </p:nvSpPr>
        <p:spPr/>
        <p:txBody>
          <a:bodyPr/>
          <a:lstStyle/>
          <a:p>
            <a:r>
              <a:rPr lang="en-US" sz="2400" dirty="0"/>
              <a:t>Radiometry is the measurement of the radiance (brightness) of a large area.</a:t>
            </a:r>
          </a:p>
          <a:p>
            <a:r>
              <a:rPr lang="en-US" sz="2400" dirty="0"/>
              <a:t>Thermometry is the measurement of the temperature of an object.</a:t>
            </a:r>
          </a:p>
          <a:p>
            <a:r>
              <a:rPr lang="en-US" sz="2400" dirty="0"/>
              <a:t>For each, there are absolute and relative measurements.</a:t>
            </a:r>
          </a:p>
          <a:p>
            <a:pPr lvl="1"/>
            <a:r>
              <a:rPr lang="en-US" sz="2000" dirty="0"/>
              <a:t>Absolute radiometry or thermometry is the quantitative measurement of something on an absolute scale </a:t>
            </a:r>
          </a:p>
          <a:p>
            <a:pPr lvl="2"/>
            <a:r>
              <a:rPr lang="en-US" sz="1600" dirty="0"/>
              <a:t>E.g. 98.6F, not warmer than something else.</a:t>
            </a:r>
          </a:p>
          <a:p>
            <a:pPr lvl="1"/>
            <a:r>
              <a:rPr lang="en-US" sz="2000" dirty="0"/>
              <a:t>Relative radiometry or thermometry is the quantitative measurement of the difference between one object and another in the same or different scene </a:t>
            </a:r>
          </a:p>
          <a:p>
            <a:pPr lvl="2"/>
            <a:r>
              <a:rPr lang="en-US" sz="1600" dirty="0"/>
              <a:t>E.g. water near a reactor in a cooling pond is 2.2C than water at the far end of the pond.</a:t>
            </a:r>
          </a:p>
          <a:p>
            <a:endParaRPr lang="en-US" dirty="0"/>
          </a:p>
        </p:txBody>
      </p:sp>
      <p:sp>
        <p:nvSpPr>
          <p:cNvPr id="4" name="Slide Number Placeholder 3">
            <a:extLst>
              <a:ext uri="{FF2B5EF4-FFF2-40B4-BE49-F238E27FC236}">
                <a16:creationId xmlns:a16="http://schemas.microsoft.com/office/drawing/2014/main" id="{32FCED67-5A41-4F9C-B4B8-308099CAF388}"/>
              </a:ext>
            </a:extLst>
          </p:cNvPr>
          <p:cNvSpPr>
            <a:spLocks noGrp="1"/>
          </p:cNvSpPr>
          <p:nvPr>
            <p:ph type="sldNum" sz="quarter" idx="4"/>
          </p:nvPr>
        </p:nvSpPr>
        <p:spPr/>
        <p:txBody>
          <a:bodyPr/>
          <a:lstStyle/>
          <a:p>
            <a:fld id="{BAC6B0EE-E43D-4056-A2FE-0627A780AD09}" type="slidenum">
              <a:rPr lang="en-US" smtClean="0"/>
              <a:pPr/>
              <a:t>25</a:t>
            </a:fld>
            <a:r>
              <a:rPr lang="en-US"/>
              <a:t> </a:t>
            </a:r>
            <a:fld id="{BAC6B0EE-E43D-4056-A2FE-0627A780AD09}" type="slidenum">
              <a:rPr lang="en-US" smtClean="0"/>
              <a:pPr/>
              <a:t>25</a:t>
            </a:fld>
            <a:r>
              <a:rPr lang="en-US"/>
              <a:t> of 22</a:t>
            </a:r>
          </a:p>
          <a:p>
            <a:r>
              <a:rPr lang="en-US"/>
              <a:t> 22</a:t>
            </a:r>
            <a:endParaRPr lang="en-US" dirty="0"/>
          </a:p>
        </p:txBody>
      </p:sp>
    </p:spTree>
    <p:extLst>
      <p:ext uri="{BB962C8B-B14F-4D97-AF65-F5344CB8AC3E}">
        <p14:creationId xmlns:p14="http://schemas.microsoft.com/office/powerpoint/2010/main" val="2551454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9944-EED2-40C8-A4EF-EBD2A3948076}"/>
              </a:ext>
            </a:extLst>
          </p:cNvPr>
          <p:cNvSpPr>
            <a:spLocks noGrp="1"/>
          </p:cNvSpPr>
          <p:nvPr>
            <p:ph type="title"/>
          </p:nvPr>
        </p:nvSpPr>
        <p:spPr/>
        <p:txBody>
          <a:bodyPr rtlCol="0">
            <a:normAutofit fontScale="90000"/>
          </a:bodyPr>
          <a:lstStyle/>
          <a:p>
            <a:pPr eaLnBrk="1" fontAlgn="auto" hangingPunct="1">
              <a:spcAft>
                <a:spcPts val="0"/>
              </a:spcAft>
              <a:defRPr/>
            </a:pPr>
            <a:r>
              <a:rPr lang="en-US" dirty="0"/>
              <a:t>Absolute Temperature Estimates</a:t>
            </a:r>
          </a:p>
        </p:txBody>
      </p:sp>
      <p:sp>
        <p:nvSpPr>
          <p:cNvPr id="3" name="Content Placeholder 2">
            <a:extLst>
              <a:ext uri="{FF2B5EF4-FFF2-40B4-BE49-F238E27FC236}">
                <a16:creationId xmlns:a16="http://schemas.microsoft.com/office/drawing/2014/main" id="{3157950B-0FC3-4D2C-BAAB-49868C22AE5D}"/>
              </a:ext>
            </a:extLst>
          </p:cNvPr>
          <p:cNvSpPr>
            <a:spLocks noGrp="1"/>
          </p:cNvSpPr>
          <p:nvPr>
            <p:ph idx="1"/>
          </p:nvPr>
        </p:nvSpPr>
        <p:spPr/>
        <p:txBody>
          <a:bodyPr rtlCol="0">
            <a:normAutofit/>
          </a:bodyPr>
          <a:lstStyle/>
          <a:p>
            <a:pPr eaLnBrk="1" fontAlgn="auto" hangingPunct="1">
              <a:spcAft>
                <a:spcPts val="0"/>
              </a:spcAft>
              <a:defRPr/>
            </a:pPr>
            <a:r>
              <a:rPr lang="en-US" dirty="0"/>
              <a:t>Absolute temperature measurements are not necessary for detection of activity </a:t>
            </a:r>
          </a:p>
          <a:p>
            <a:pPr eaLnBrk="1" fontAlgn="auto" hangingPunct="1">
              <a:spcAft>
                <a:spcPts val="0"/>
              </a:spcAft>
              <a:defRPr/>
            </a:pPr>
            <a:r>
              <a:rPr lang="en-US" dirty="0"/>
              <a:t>It is necessary for quantitative evaluations</a:t>
            </a:r>
          </a:p>
          <a:p>
            <a:pPr lvl="1" eaLnBrk="1" fontAlgn="auto" hangingPunct="1">
              <a:spcAft>
                <a:spcPts val="0"/>
              </a:spcAft>
              <a:defRPr/>
            </a:pPr>
            <a:r>
              <a:rPr lang="en-US" dirty="0"/>
              <a:t>BTUs</a:t>
            </a:r>
          </a:p>
          <a:p>
            <a:pPr lvl="1" eaLnBrk="1" fontAlgn="auto" hangingPunct="1">
              <a:spcAft>
                <a:spcPts val="0"/>
              </a:spcAft>
              <a:defRPr/>
            </a:pPr>
            <a:r>
              <a:rPr lang="en-US" dirty="0"/>
              <a:t>Power loss estimates</a:t>
            </a:r>
          </a:p>
          <a:p>
            <a:pPr lvl="1" eaLnBrk="1" fontAlgn="auto" hangingPunct="1">
              <a:spcAft>
                <a:spcPts val="0"/>
              </a:spcAft>
              <a:defRPr/>
            </a:pPr>
            <a:r>
              <a:rPr lang="en-US" dirty="0"/>
              <a:t>Time since a vehicle has moved</a:t>
            </a:r>
          </a:p>
          <a:p>
            <a:pPr eaLnBrk="1" fontAlgn="auto" hangingPunct="1">
              <a:spcAft>
                <a:spcPts val="0"/>
              </a:spcAft>
              <a:defRPr/>
            </a:pPr>
            <a:r>
              <a:rPr lang="en-US" dirty="0"/>
              <a:t>Absolute temperature requires absolute radiometric calibration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5B78-B536-429F-8C63-A8EC89AC06DE}"/>
              </a:ext>
            </a:extLst>
          </p:cNvPr>
          <p:cNvSpPr>
            <a:spLocks noGrp="1"/>
          </p:cNvSpPr>
          <p:nvPr>
            <p:ph type="title"/>
          </p:nvPr>
        </p:nvSpPr>
        <p:spPr/>
        <p:txBody>
          <a:bodyPr/>
          <a:lstStyle/>
          <a:p>
            <a:r>
              <a:rPr lang="en-US" dirty="0"/>
              <a:t>What is Calibration?</a:t>
            </a:r>
          </a:p>
        </p:txBody>
      </p:sp>
      <p:sp>
        <p:nvSpPr>
          <p:cNvPr id="3" name="TextBox 2">
            <a:extLst>
              <a:ext uri="{FF2B5EF4-FFF2-40B4-BE49-F238E27FC236}">
                <a16:creationId xmlns:a16="http://schemas.microsoft.com/office/drawing/2014/main" id="{AB831D88-0991-4639-86E0-7ECA8722B603}"/>
              </a:ext>
            </a:extLst>
          </p:cNvPr>
          <p:cNvSpPr txBox="1"/>
          <p:nvPr/>
        </p:nvSpPr>
        <p:spPr>
          <a:xfrm>
            <a:off x="685800" y="1432497"/>
            <a:ext cx="3217804" cy="369332"/>
          </a:xfrm>
          <a:prstGeom prst="rect">
            <a:avLst/>
          </a:prstGeom>
          <a:noFill/>
        </p:spPr>
        <p:txBody>
          <a:bodyPr wrap="none" rtlCol="0">
            <a:spAutoFit/>
          </a:bodyPr>
          <a:lstStyle/>
          <a:p>
            <a:r>
              <a:rPr lang="en-US" dirty="0"/>
              <a:t>If A = B and B = C, then A = C</a:t>
            </a:r>
          </a:p>
        </p:txBody>
      </p:sp>
      <p:grpSp>
        <p:nvGrpSpPr>
          <p:cNvPr id="11" name="Group 10">
            <a:extLst>
              <a:ext uri="{FF2B5EF4-FFF2-40B4-BE49-F238E27FC236}">
                <a16:creationId xmlns:a16="http://schemas.microsoft.com/office/drawing/2014/main" id="{DECE5D80-4763-41CF-BC10-899C0DFC461D}"/>
              </a:ext>
            </a:extLst>
          </p:cNvPr>
          <p:cNvGrpSpPr/>
          <p:nvPr/>
        </p:nvGrpSpPr>
        <p:grpSpPr>
          <a:xfrm>
            <a:off x="1746354" y="2763003"/>
            <a:ext cx="6476549" cy="1451304"/>
            <a:chOff x="1746354" y="2763003"/>
            <a:chExt cx="6476549" cy="1451304"/>
          </a:xfrm>
        </p:grpSpPr>
        <p:grpSp>
          <p:nvGrpSpPr>
            <p:cNvPr id="8" name="Group 7">
              <a:extLst>
                <a:ext uri="{FF2B5EF4-FFF2-40B4-BE49-F238E27FC236}">
                  <a16:creationId xmlns:a16="http://schemas.microsoft.com/office/drawing/2014/main" id="{825610D6-1784-43F1-A2CB-C8937ABEF634}"/>
                </a:ext>
              </a:extLst>
            </p:cNvPr>
            <p:cNvGrpSpPr/>
            <p:nvPr/>
          </p:nvGrpSpPr>
          <p:grpSpPr>
            <a:xfrm>
              <a:off x="1746354" y="2763003"/>
              <a:ext cx="6476549" cy="1451304"/>
              <a:chOff x="1746354" y="2763003"/>
              <a:chExt cx="6476549" cy="1451304"/>
            </a:xfrm>
          </p:grpSpPr>
          <p:grpSp>
            <p:nvGrpSpPr>
              <p:cNvPr id="4" name="Group 3">
                <a:extLst>
                  <a:ext uri="{FF2B5EF4-FFF2-40B4-BE49-F238E27FC236}">
                    <a16:creationId xmlns:a16="http://schemas.microsoft.com/office/drawing/2014/main" id="{B28248DB-BC40-4CDB-A8CE-2B24E09785D6}"/>
                  </a:ext>
                </a:extLst>
              </p:cNvPr>
              <p:cNvGrpSpPr/>
              <p:nvPr/>
            </p:nvGrpSpPr>
            <p:grpSpPr>
              <a:xfrm>
                <a:off x="1746354" y="2763003"/>
                <a:ext cx="5283509" cy="1451304"/>
                <a:chOff x="1803091" y="4949496"/>
                <a:chExt cx="5283509" cy="1451304"/>
              </a:xfrm>
            </p:grpSpPr>
            <p:grpSp>
              <p:nvGrpSpPr>
                <p:cNvPr id="30" name="Group 29">
                  <a:extLst>
                    <a:ext uri="{FF2B5EF4-FFF2-40B4-BE49-F238E27FC236}">
                      <a16:creationId xmlns:a16="http://schemas.microsoft.com/office/drawing/2014/main" id="{E6C202D6-4322-4BFD-B251-75EA6D04ED9A}"/>
                    </a:ext>
                  </a:extLst>
                </p:cNvPr>
                <p:cNvGrpSpPr/>
                <p:nvPr/>
              </p:nvGrpSpPr>
              <p:grpSpPr>
                <a:xfrm>
                  <a:off x="5791200" y="5779923"/>
                  <a:ext cx="1295400" cy="381000"/>
                  <a:chOff x="5562600" y="5322723"/>
                  <a:chExt cx="1295400" cy="381000"/>
                </a:xfrm>
              </p:grpSpPr>
              <p:cxnSp>
                <p:nvCxnSpPr>
                  <p:cNvPr id="20" name="Straight Connector 19">
                    <a:extLst>
                      <a:ext uri="{FF2B5EF4-FFF2-40B4-BE49-F238E27FC236}">
                        <a16:creationId xmlns:a16="http://schemas.microsoft.com/office/drawing/2014/main" id="{25235B5F-8D76-4240-BA39-87606A8B2E20}"/>
                      </a:ext>
                    </a:extLst>
                  </p:cNvPr>
                  <p:cNvCxnSpPr>
                    <a:cxnSpLocks/>
                  </p:cNvCxnSpPr>
                  <p:nvPr/>
                </p:nvCxnSpPr>
                <p:spPr>
                  <a:xfrm>
                    <a:off x="5562600" y="5322723"/>
                    <a:ext cx="129540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F2AB52-8E3C-4292-9598-1E991029A71E}"/>
                      </a:ext>
                    </a:extLst>
                  </p:cNvPr>
                  <p:cNvCxnSpPr>
                    <a:cxnSpLocks/>
                  </p:cNvCxnSpPr>
                  <p:nvPr/>
                </p:nvCxnSpPr>
                <p:spPr>
                  <a:xfrm>
                    <a:off x="5562600" y="5703723"/>
                    <a:ext cx="129540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28E713E-B543-4054-89A1-4363304484D1}"/>
                      </a:ext>
                    </a:extLst>
                  </p:cNvPr>
                  <p:cNvCxnSpPr/>
                  <p:nvPr/>
                </p:nvCxnSpPr>
                <p:spPr>
                  <a:xfrm>
                    <a:off x="6858000" y="5322723"/>
                    <a:ext cx="0" cy="381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737DD89E-5786-4D6F-85AA-C085F55793FC}"/>
                    </a:ext>
                  </a:extLst>
                </p:cNvPr>
                <p:cNvGrpSpPr/>
                <p:nvPr/>
              </p:nvGrpSpPr>
              <p:grpSpPr>
                <a:xfrm>
                  <a:off x="4165600" y="4949496"/>
                  <a:ext cx="812800" cy="457200"/>
                  <a:chOff x="4102100" y="4255923"/>
                  <a:chExt cx="812800" cy="457200"/>
                </a:xfrm>
              </p:grpSpPr>
              <p:cxnSp>
                <p:nvCxnSpPr>
                  <p:cNvPr id="23" name="Straight Connector 22">
                    <a:extLst>
                      <a:ext uri="{FF2B5EF4-FFF2-40B4-BE49-F238E27FC236}">
                        <a16:creationId xmlns:a16="http://schemas.microsoft.com/office/drawing/2014/main" id="{40EE9E6B-8803-4B81-91B3-8007E62842EE}"/>
                      </a:ext>
                    </a:extLst>
                  </p:cNvPr>
                  <p:cNvCxnSpPr/>
                  <p:nvPr/>
                </p:nvCxnSpPr>
                <p:spPr>
                  <a:xfrm flipH="1">
                    <a:off x="4102100" y="4255923"/>
                    <a:ext cx="457200" cy="4572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66606CB-A23A-4900-8C9D-F5460655617E}"/>
                      </a:ext>
                    </a:extLst>
                  </p:cNvPr>
                  <p:cNvCxnSpPr/>
                  <p:nvPr/>
                </p:nvCxnSpPr>
                <p:spPr>
                  <a:xfrm>
                    <a:off x="4533900" y="4255923"/>
                    <a:ext cx="381000" cy="4572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95F9E895-4759-4D61-BBFB-8E36FE51C925}"/>
                    </a:ext>
                  </a:extLst>
                </p:cNvPr>
                <p:cNvCxnSpPr>
                  <a:cxnSpLocks/>
                </p:cNvCxnSpPr>
                <p:nvPr/>
              </p:nvCxnSpPr>
              <p:spPr>
                <a:xfrm flipH="1" flipV="1">
                  <a:off x="4381500" y="5730545"/>
                  <a:ext cx="381000" cy="533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E0B8CE94-7C61-4B41-8D18-43E21832D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091" y="5540045"/>
                  <a:ext cx="817717" cy="860755"/>
                </a:xfrm>
                <a:prstGeom prst="rect">
                  <a:avLst/>
                </a:prstGeom>
              </p:spPr>
            </p:pic>
            <p:cxnSp>
              <p:nvCxnSpPr>
                <p:cNvPr id="35" name="Straight Connector 34">
                  <a:extLst>
                    <a:ext uri="{FF2B5EF4-FFF2-40B4-BE49-F238E27FC236}">
                      <a16:creationId xmlns:a16="http://schemas.microsoft.com/office/drawing/2014/main" id="{21470F6B-8340-41DB-BF53-A4421346A0B8}"/>
                    </a:ext>
                  </a:extLst>
                </p:cNvPr>
                <p:cNvCxnSpPr>
                  <a:cxnSpLocks/>
                </p:cNvCxnSpPr>
                <p:nvPr/>
              </p:nvCxnSpPr>
              <p:spPr>
                <a:xfrm flipH="1">
                  <a:off x="4572000" y="5970422"/>
                  <a:ext cx="1295400" cy="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8FB512A-348B-4B7A-9C10-00733E16E810}"/>
                    </a:ext>
                  </a:extLst>
                </p:cNvPr>
                <p:cNvCxnSpPr>
                  <a:cxnSpLocks/>
                </p:cNvCxnSpPr>
                <p:nvPr/>
              </p:nvCxnSpPr>
              <p:spPr>
                <a:xfrm flipV="1">
                  <a:off x="4591594" y="5178096"/>
                  <a:ext cx="5805" cy="765505"/>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6733F6C1-6567-4474-9A9F-9711D026EFD5}"/>
                    </a:ext>
                  </a:extLst>
                </p:cNvPr>
                <p:cNvSpPr/>
                <p:nvPr/>
              </p:nvSpPr>
              <p:spPr>
                <a:xfrm>
                  <a:off x="4711700" y="6212870"/>
                  <a:ext cx="152400" cy="1291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295682FE-84D2-46D9-AE27-DC478BFFB147}"/>
                  </a:ext>
                </a:extLst>
              </p:cNvPr>
              <p:cNvSpPr txBox="1"/>
              <p:nvPr/>
            </p:nvSpPr>
            <p:spPr>
              <a:xfrm>
                <a:off x="4986119" y="2848531"/>
                <a:ext cx="3236784" cy="276999"/>
              </a:xfrm>
              <a:prstGeom prst="rect">
                <a:avLst/>
              </a:prstGeom>
              <a:noFill/>
            </p:spPr>
            <p:txBody>
              <a:bodyPr wrap="none" rtlCol="0">
                <a:spAutoFit/>
              </a:bodyPr>
              <a:lstStyle/>
              <a:p>
                <a:r>
                  <a:rPr lang="en-US" sz="1200" dirty="0"/>
                  <a:t>Blackbody calibrator with known temperature</a:t>
                </a:r>
              </a:p>
            </p:txBody>
          </p:sp>
        </p:grpSp>
        <p:sp>
          <p:nvSpPr>
            <p:cNvPr id="44" name="TextBox 43">
              <a:extLst>
                <a:ext uri="{FF2B5EF4-FFF2-40B4-BE49-F238E27FC236}">
                  <a16:creationId xmlns:a16="http://schemas.microsoft.com/office/drawing/2014/main" id="{B3A1B7E8-DA33-4916-ACF3-C4580F4B06DC}"/>
                </a:ext>
              </a:extLst>
            </p:cNvPr>
            <p:cNvSpPr txBox="1"/>
            <p:nvPr/>
          </p:nvSpPr>
          <p:spPr>
            <a:xfrm>
              <a:off x="5681695" y="3315082"/>
              <a:ext cx="1335622" cy="276999"/>
            </a:xfrm>
            <a:prstGeom prst="rect">
              <a:avLst/>
            </a:prstGeom>
            <a:noFill/>
          </p:spPr>
          <p:txBody>
            <a:bodyPr wrap="none" rtlCol="0">
              <a:spAutoFit/>
            </a:bodyPr>
            <a:lstStyle/>
            <a:p>
              <a:r>
                <a:rPr lang="en-US" sz="1200" dirty="0"/>
                <a:t>Thermal Camera</a:t>
              </a:r>
            </a:p>
          </p:txBody>
        </p:sp>
      </p:grpSp>
      <p:grpSp>
        <p:nvGrpSpPr>
          <p:cNvPr id="13" name="Group 12">
            <a:extLst>
              <a:ext uri="{FF2B5EF4-FFF2-40B4-BE49-F238E27FC236}">
                <a16:creationId xmlns:a16="http://schemas.microsoft.com/office/drawing/2014/main" id="{673F9E3D-6257-48DC-9896-7772C116A058}"/>
              </a:ext>
            </a:extLst>
          </p:cNvPr>
          <p:cNvGrpSpPr/>
          <p:nvPr/>
        </p:nvGrpSpPr>
        <p:grpSpPr>
          <a:xfrm>
            <a:off x="1706132" y="4892506"/>
            <a:ext cx="5283509" cy="1736894"/>
            <a:chOff x="1706132" y="4892506"/>
            <a:chExt cx="5283509" cy="1736894"/>
          </a:xfrm>
        </p:grpSpPr>
        <p:grpSp>
          <p:nvGrpSpPr>
            <p:cNvPr id="29" name="Group 28">
              <a:extLst>
                <a:ext uri="{FF2B5EF4-FFF2-40B4-BE49-F238E27FC236}">
                  <a16:creationId xmlns:a16="http://schemas.microsoft.com/office/drawing/2014/main" id="{2D9CCD5B-ABB6-47B4-B657-F29025DDD4F1}"/>
                </a:ext>
              </a:extLst>
            </p:cNvPr>
            <p:cNvGrpSpPr/>
            <p:nvPr/>
          </p:nvGrpSpPr>
          <p:grpSpPr>
            <a:xfrm>
              <a:off x="5694241" y="5701101"/>
              <a:ext cx="1295400" cy="381000"/>
              <a:chOff x="5410200" y="3352800"/>
              <a:chExt cx="1295400" cy="381000"/>
            </a:xfrm>
          </p:grpSpPr>
          <p:cxnSp>
            <p:nvCxnSpPr>
              <p:cNvPr id="5" name="Straight Connector 4">
                <a:extLst>
                  <a:ext uri="{FF2B5EF4-FFF2-40B4-BE49-F238E27FC236}">
                    <a16:creationId xmlns:a16="http://schemas.microsoft.com/office/drawing/2014/main" id="{EE7FD87A-19B4-46E1-8C1A-342ADBD25251}"/>
                  </a:ext>
                </a:extLst>
              </p:cNvPr>
              <p:cNvCxnSpPr>
                <a:cxnSpLocks/>
              </p:cNvCxnSpPr>
              <p:nvPr/>
            </p:nvCxnSpPr>
            <p:spPr>
              <a:xfrm>
                <a:off x="5410200" y="3352800"/>
                <a:ext cx="129540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7C9C5FA-658A-44E9-9D27-DA7EFA8F7513}"/>
                  </a:ext>
                </a:extLst>
              </p:cNvPr>
              <p:cNvCxnSpPr>
                <a:cxnSpLocks/>
              </p:cNvCxnSpPr>
              <p:nvPr/>
            </p:nvCxnSpPr>
            <p:spPr>
              <a:xfrm>
                <a:off x="5410200" y="3733800"/>
                <a:ext cx="129540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85F80E-B9E9-41F3-B192-9C54F767F7E1}"/>
                  </a:ext>
                </a:extLst>
              </p:cNvPr>
              <p:cNvCxnSpPr/>
              <p:nvPr/>
            </p:nvCxnSpPr>
            <p:spPr>
              <a:xfrm>
                <a:off x="6705600" y="3352800"/>
                <a:ext cx="0" cy="381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6C819700-BE30-414B-927D-841A64A873EF}"/>
                </a:ext>
              </a:extLst>
            </p:cNvPr>
            <p:cNvGrpSpPr/>
            <p:nvPr/>
          </p:nvGrpSpPr>
          <p:grpSpPr>
            <a:xfrm>
              <a:off x="4119441" y="4892506"/>
              <a:ext cx="812800" cy="457200"/>
              <a:chOff x="3949700" y="2286000"/>
              <a:chExt cx="812800" cy="457200"/>
            </a:xfrm>
          </p:grpSpPr>
          <p:cxnSp>
            <p:nvCxnSpPr>
              <p:cNvPr id="12" name="Straight Connector 11">
                <a:extLst>
                  <a:ext uri="{FF2B5EF4-FFF2-40B4-BE49-F238E27FC236}">
                    <a16:creationId xmlns:a16="http://schemas.microsoft.com/office/drawing/2014/main" id="{F9CD17C1-6C1F-4BF9-9E20-B3A6214EB3FF}"/>
                  </a:ext>
                </a:extLst>
              </p:cNvPr>
              <p:cNvCxnSpPr/>
              <p:nvPr/>
            </p:nvCxnSpPr>
            <p:spPr>
              <a:xfrm flipH="1">
                <a:off x="3949700" y="2286000"/>
                <a:ext cx="457200" cy="4572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748A815-B4C6-4BB2-B2E9-8F1BE8033D68}"/>
                  </a:ext>
                </a:extLst>
              </p:cNvPr>
              <p:cNvCxnSpPr/>
              <p:nvPr/>
            </p:nvCxnSpPr>
            <p:spPr>
              <a:xfrm>
                <a:off x="4381500" y="2286000"/>
                <a:ext cx="381000" cy="4572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25DA2AC5-0C75-4FB8-B80B-5E7D90591F74}"/>
                </a:ext>
              </a:extLst>
            </p:cNvPr>
            <p:cNvCxnSpPr>
              <a:cxnSpLocks/>
            </p:cNvCxnSpPr>
            <p:nvPr/>
          </p:nvCxnSpPr>
          <p:spPr>
            <a:xfrm flipH="1">
              <a:off x="4134681" y="6238101"/>
              <a:ext cx="685799" cy="228601"/>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C172838-531D-4D68-B7CE-1F299A0FB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132" y="5461223"/>
              <a:ext cx="817717" cy="860755"/>
            </a:xfrm>
            <a:prstGeom prst="rect">
              <a:avLst/>
            </a:prstGeom>
          </p:spPr>
        </p:pic>
        <p:cxnSp>
          <p:nvCxnSpPr>
            <p:cNvPr id="33" name="Straight Connector 32">
              <a:extLst>
                <a:ext uri="{FF2B5EF4-FFF2-40B4-BE49-F238E27FC236}">
                  <a16:creationId xmlns:a16="http://schemas.microsoft.com/office/drawing/2014/main" id="{3B153AE9-4DA6-4705-861D-FC1D47570602}"/>
                </a:ext>
              </a:extLst>
            </p:cNvPr>
            <p:cNvCxnSpPr/>
            <p:nvPr/>
          </p:nvCxnSpPr>
          <p:spPr>
            <a:xfrm flipH="1">
              <a:off x="2570041" y="5891600"/>
              <a:ext cx="3200400" cy="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BD1144D-F67D-4C6D-A674-BDBA06A14283}"/>
                </a:ext>
              </a:extLst>
            </p:cNvPr>
            <p:cNvSpPr/>
            <p:nvPr/>
          </p:nvSpPr>
          <p:spPr>
            <a:xfrm>
              <a:off x="4743192" y="6169949"/>
              <a:ext cx="152400" cy="1291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536619BE-8A3A-4A4C-815B-830667F118A8}"/>
                </a:ext>
              </a:extLst>
            </p:cNvPr>
            <p:cNvSpPr txBox="1"/>
            <p:nvPr/>
          </p:nvSpPr>
          <p:spPr>
            <a:xfrm>
              <a:off x="4358619" y="6352401"/>
              <a:ext cx="585417" cy="276999"/>
            </a:xfrm>
            <a:prstGeom prst="rect">
              <a:avLst/>
            </a:prstGeom>
            <a:noFill/>
          </p:spPr>
          <p:txBody>
            <a:bodyPr wrap="none" rtlCol="0">
              <a:spAutoFit/>
            </a:bodyPr>
            <a:lstStyle/>
            <a:p>
              <a:r>
                <a:rPr lang="en-US" sz="1200" dirty="0"/>
                <a:t>Mirror</a:t>
              </a:r>
            </a:p>
          </p:txBody>
        </p:sp>
      </p:grpSp>
      <p:sp>
        <p:nvSpPr>
          <p:cNvPr id="50" name="TextBox 49">
            <a:extLst>
              <a:ext uri="{FF2B5EF4-FFF2-40B4-BE49-F238E27FC236}">
                <a16:creationId xmlns:a16="http://schemas.microsoft.com/office/drawing/2014/main" id="{E2C7B09B-AA7D-4E9A-AA10-94A3C7C6FEA1}"/>
              </a:ext>
            </a:extLst>
          </p:cNvPr>
          <p:cNvSpPr txBox="1"/>
          <p:nvPr/>
        </p:nvSpPr>
        <p:spPr>
          <a:xfrm>
            <a:off x="685800" y="1786412"/>
            <a:ext cx="8153396" cy="923330"/>
          </a:xfrm>
          <a:prstGeom prst="rect">
            <a:avLst/>
          </a:prstGeom>
          <a:noFill/>
        </p:spPr>
        <p:txBody>
          <a:bodyPr wrap="square" rtlCol="0">
            <a:spAutoFit/>
          </a:bodyPr>
          <a:lstStyle/>
          <a:p>
            <a:r>
              <a:rPr lang="en-US" dirty="0"/>
              <a:t>If a camera produces the same pixel values when looking at an object with an unknown temperature as when looking at an object with a known temperature, then the unknown temperature is the same as the known temperature.</a:t>
            </a:r>
          </a:p>
        </p:txBody>
      </p:sp>
      <p:sp>
        <p:nvSpPr>
          <p:cNvPr id="51" name="TextBox 50">
            <a:extLst>
              <a:ext uri="{FF2B5EF4-FFF2-40B4-BE49-F238E27FC236}">
                <a16:creationId xmlns:a16="http://schemas.microsoft.com/office/drawing/2014/main" id="{01DDA17B-3F37-418D-AEB2-F5EE75A253E4}"/>
              </a:ext>
            </a:extLst>
          </p:cNvPr>
          <p:cNvSpPr txBox="1"/>
          <p:nvPr/>
        </p:nvSpPr>
        <p:spPr>
          <a:xfrm>
            <a:off x="5162963" y="4406622"/>
            <a:ext cx="3944985" cy="646331"/>
          </a:xfrm>
          <a:prstGeom prst="rect">
            <a:avLst/>
          </a:prstGeom>
          <a:noFill/>
        </p:spPr>
        <p:txBody>
          <a:bodyPr wrap="square" rtlCol="0">
            <a:spAutoFit/>
          </a:bodyPr>
          <a:lstStyle/>
          <a:p>
            <a:r>
              <a:rPr lang="en-US" dirty="0"/>
              <a:t>Calibration is done periodically to account for changes over time.</a:t>
            </a:r>
          </a:p>
        </p:txBody>
      </p:sp>
    </p:spTree>
    <p:extLst>
      <p:ext uri="{BB962C8B-B14F-4D97-AF65-F5344CB8AC3E}">
        <p14:creationId xmlns:p14="http://schemas.microsoft.com/office/powerpoint/2010/main" val="64535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DCE9-D9A8-464A-9FDA-CD03330499DA}"/>
              </a:ext>
            </a:extLst>
          </p:cNvPr>
          <p:cNvSpPr>
            <a:spLocks noGrp="1"/>
          </p:cNvSpPr>
          <p:nvPr>
            <p:ph type="title"/>
          </p:nvPr>
        </p:nvSpPr>
        <p:spPr>
          <a:xfrm>
            <a:off x="457200" y="274638"/>
            <a:ext cx="7162800" cy="944562"/>
          </a:xfrm>
        </p:spPr>
        <p:txBody>
          <a:bodyPr/>
          <a:lstStyle/>
          <a:p>
            <a:r>
              <a:rPr lang="en-US" sz="2800" dirty="0"/>
              <a:t>Absolute Temperature Calibration Requires a Combination of Things</a:t>
            </a:r>
            <a:endParaRPr lang="en-US" dirty="0"/>
          </a:p>
        </p:txBody>
      </p:sp>
      <p:sp>
        <p:nvSpPr>
          <p:cNvPr id="3" name="Content Placeholder 2">
            <a:extLst>
              <a:ext uri="{FF2B5EF4-FFF2-40B4-BE49-F238E27FC236}">
                <a16:creationId xmlns:a16="http://schemas.microsoft.com/office/drawing/2014/main" id="{25BBBCAB-7245-46BF-928C-CDF4DC9A7201}"/>
              </a:ext>
            </a:extLst>
          </p:cNvPr>
          <p:cNvSpPr>
            <a:spLocks noGrp="1"/>
          </p:cNvSpPr>
          <p:nvPr>
            <p:ph idx="1"/>
          </p:nvPr>
        </p:nvSpPr>
        <p:spPr/>
        <p:txBody>
          <a:bodyPr/>
          <a:lstStyle/>
          <a:p>
            <a:pPr eaLnBrk="1" fontAlgn="auto" hangingPunct="1">
              <a:spcAft>
                <a:spcPts val="0"/>
              </a:spcAft>
              <a:defRPr/>
            </a:pPr>
            <a:r>
              <a:rPr lang="en-US" sz="2000" dirty="0"/>
              <a:t>On-board blackbody calibrator (i.e. a calibrator built into the camera)</a:t>
            </a:r>
          </a:p>
          <a:p>
            <a:pPr eaLnBrk="1" fontAlgn="auto" hangingPunct="1">
              <a:spcAft>
                <a:spcPts val="0"/>
              </a:spcAft>
              <a:defRPr/>
            </a:pPr>
            <a:r>
              <a:rPr lang="en-US" sz="2000" dirty="0"/>
              <a:t>Vicarious ground calibration</a:t>
            </a:r>
          </a:p>
          <a:p>
            <a:pPr eaLnBrk="1" fontAlgn="auto" hangingPunct="1">
              <a:spcAft>
                <a:spcPts val="0"/>
              </a:spcAft>
              <a:defRPr/>
            </a:pPr>
            <a:r>
              <a:rPr lang="en-US" sz="2000" dirty="0"/>
              <a:t>Accurate accounting of all thermal radiance sources, such as nearfield (self emission from telescope/sensor) calibration</a:t>
            </a:r>
          </a:p>
          <a:p>
            <a:pPr eaLnBrk="1" fontAlgn="auto" hangingPunct="1">
              <a:spcAft>
                <a:spcPts val="0"/>
              </a:spcAft>
              <a:defRPr/>
            </a:pPr>
            <a:endParaRPr lang="en-US" sz="2000" dirty="0"/>
          </a:p>
          <a:p>
            <a:pPr eaLnBrk="1" fontAlgn="auto" hangingPunct="1">
              <a:spcAft>
                <a:spcPts val="0"/>
              </a:spcAft>
              <a:defRPr/>
            </a:pPr>
            <a:endParaRPr lang="en-US" sz="2000" dirty="0"/>
          </a:p>
          <a:p>
            <a:pPr eaLnBrk="1" fontAlgn="auto" hangingPunct="1">
              <a:spcAft>
                <a:spcPts val="0"/>
              </a:spcAft>
              <a:defRPr/>
            </a:pPr>
            <a:endParaRPr lang="en-US" sz="2000" dirty="0"/>
          </a:p>
          <a:p>
            <a:pPr eaLnBrk="1" fontAlgn="auto" hangingPunct="1">
              <a:spcAft>
                <a:spcPts val="0"/>
              </a:spcAft>
              <a:defRPr/>
            </a:pPr>
            <a:endParaRPr lang="en-US" sz="2000" dirty="0"/>
          </a:p>
          <a:p>
            <a:pPr eaLnBrk="1" fontAlgn="auto" hangingPunct="1">
              <a:spcAft>
                <a:spcPts val="0"/>
              </a:spcAft>
              <a:defRPr/>
            </a:pPr>
            <a:endParaRPr lang="en-US" sz="2000" dirty="0"/>
          </a:p>
          <a:p>
            <a:pPr eaLnBrk="1" fontAlgn="auto" hangingPunct="1">
              <a:spcAft>
                <a:spcPts val="0"/>
              </a:spcAft>
              <a:defRPr/>
            </a:pPr>
            <a:endParaRPr lang="en-US" sz="2000" dirty="0"/>
          </a:p>
          <a:p>
            <a:pPr eaLnBrk="1" fontAlgn="auto" hangingPunct="1">
              <a:spcAft>
                <a:spcPts val="0"/>
              </a:spcAft>
              <a:defRPr/>
            </a:pPr>
            <a:endParaRPr lang="en-US" sz="2000" dirty="0"/>
          </a:p>
          <a:p>
            <a:pPr lvl="1"/>
            <a:r>
              <a:rPr lang="en-US" altLang="en-US" sz="1600" dirty="0"/>
              <a:t>If a photoelectric detector senses heat, and the inside of the camera is warm, the total power on the detector will create a bias and increase the noise</a:t>
            </a:r>
          </a:p>
          <a:p>
            <a:pPr lvl="1"/>
            <a:r>
              <a:rPr lang="en-US" altLang="en-US" sz="1600" dirty="0"/>
              <a:t>Microbolometers can display bias, but don’t suffer from additional noise.</a:t>
            </a:r>
          </a:p>
        </p:txBody>
      </p:sp>
      <p:grpSp>
        <p:nvGrpSpPr>
          <p:cNvPr id="51" name="Group 50">
            <a:extLst>
              <a:ext uri="{FF2B5EF4-FFF2-40B4-BE49-F238E27FC236}">
                <a16:creationId xmlns:a16="http://schemas.microsoft.com/office/drawing/2014/main" id="{39BFB5BB-FF50-4D8C-9731-5308BFB0A2C5}"/>
              </a:ext>
            </a:extLst>
          </p:cNvPr>
          <p:cNvGrpSpPr/>
          <p:nvPr/>
        </p:nvGrpSpPr>
        <p:grpSpPr>
          <a:xfrm>
            <a:off x="2095500" y="3276600"/>
            <a:ext cx="4229100" cy="2057400"/>
            <a:chOff x="2095500" y="2895600"/>
            <a:chExt cx="4229100" cy="2057400"/>
          </a:xfrm>
        </p:grpSpPr>
        <p:grpSp>
          <p:nvGrpSpPr>
            <p:cNvPr id="5" name="Group 4">
              <a:extLst>
                <a:ext uri="{FF2B5EF4-FFF2-40B4-BE49-F238E27FC236}">
                  <a16:creationId xmlns:a16="http://schemas.microsoft.com/office/drawing/2014/main" id="{77666199-71CD-4560-BFF9-341C57DEBEE1}"/>
                </a:ext>
              </a:extLst>
            </p:cNvPr>
            <p:cNvGrpSpPr/>
            <p:nvPr/>
          </p:nvGrpSpPr>
          <p:grpSpPr>
            <a:xfrm>
              <a:off x="2095500" y="2895600"/>
              <a:ext cx="4229100" cy="2057400"/>
              <a:chOff x="2286000" y="4267200"/>
              <a:chExt cx="4171950" cy="1851025"/>
            </a:xfrm>
          </p:grpSpPr>
          <p:sp>
            <p:nvSpPr>
              <p:cNvPr id="6" name="Rectangle 5">
                <a:extLst>
                  <a:ext uri="{FF2B5EF4-FFF2-40B4-BE49-F238E27FC236}">
                    <a16:creationId xmlns:a16="http://schemas.microsoft.com/office/drawing/2014/main" id="{AC8882B5-BDAC-4FB0-8B4C-D79E5F32DE1C}"/>
                  </a:ext>
                </a:extLst>
              </p:cNvPr>
              <p:cNvSpPr/>
              <p:nvPr/>
            </p:nvSpPr>
            <p:spPr>
              <a:xfrm>
                <a:off x="2286000" y="4267200"/>
                <a:ext cx="4171950" cy="185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840E309-258D-473A-B972-06B9072936A1}"/>
                  </a:ext>
                </a:extLst>
              </p:cNvPr>
              <p:cNvGrpSpPr>
                <a:grpSpLocks/>
              </p:cNvGrpSpPr>
              <p:nvPr/>
            </p:nvGrpSpPr>
            <p:grpSpPr bwMode="auto">
              <a:xfrm>
                <a:off x="2743200" y="4459288"/>
                <a:ext cx="3200400" cy="1658937"/>
                <a:chOff x="2093360" y="4056966"/>
                <a:chExt cx="3200400" cy="1658034"/>
              </a:xfrm>
            </p:grpSpPr>
            <p:grpSp>
              <p:nvGrpSpPr>
                <p:cNvPr id="8" name="Group 7">
                  <a:extLst>
                    <a:ext uri="{FF2B5EF4-FFF2-40B4-BE49-F238E27FC236}">
                      <a16:creationId xmlns:a16="http://schemas.microsoft.com/office/drawing/2014/main" id="{80BA6EE6-88FB-41A8-9B6B-1F21B7F0C1F6}"/>
                    </a:ext>
                  </a:extLst>
                </p:cNvPr>
                <p:cNvGrpSpPr>
                  <a:grpSpLocks/>
                </p:cNvGrpSpPr>
                <p:nvPr/>
              </p:nvGrpSpPr>
              <p:grpSpPr bwMode="auto">
                <a:xfrm>
                  <a:off x="2093360" y="4056966"/>
                  <a:ext cx="3200400" cy="1658034"/>
                  <a:chOff x="1905000" y="3886200"/>
                  <a:chExt cx="3483429" cy="2090057"/>
                </a:xfrm>
              </p:grpSpPr>
              <p:pic>
                <p:nvPicPr>
                  <p:cNvPr id="48" name="Picture 47" descr="640px-Diagram_Reflector_Cassegrain.svg.png">
                    <a:extLst>
                      <a:ext uri="{FF2B5EF4-FFF2-40B4-BE49-F238E27FC236}">
                        <a16:creationId xmlns:a16="http://schemas.microsoft.com/office/drawing/2014/main" id="{4B5E9DF8-95F9-44F0-AF35-52D7DA89F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86200"/>
                    <a:ext cx="3483429" cy="209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a:extLst>
                      <a:ext uri="{FF2B5EF4-FFF2-40B4-BE49-F238E27FC236}">
                        <a16:creationId xmlns:a16="http://schemas.microsoft.com/office/drawing/2014/main" id="{D9D50599-AC9D-4DFD-AE56-612A6570312D}"/>
                      </a:ext>
                    </a:extLst>
                  </p:cNvPr>
                  <p:cNvSpPr/>
                  <p:nvPr/>
                </p:nvSpPr>
                <p:spPr>
                  <a:xfrm>
                    <a:off x="5029028" y="4496216"/>
                    <a:ext cx="76027" cy="610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cxnSp>
              <p:nvCxnSpPr>
                <p:cNvPr id="9" name="Straight Connector 8">
                  <a:extLst>
                    <a:ext uri="{FF2B5EF4-FFF2-40B4-BE49-F238E27FC236}">
                      <a16:creationId xmlns:a16="http://schemas.microsoft.com/office/drawing/2014/main" id="{0A03B691-72E8-4AC1-A124-7A303C797379}"/>
                    </a:ext>
                  </a:extLst>
                </p:cNvPr>
                <p:cNvCxnSpPr>
                  <a:cxnSpLocks/>
                </p:cNvCxnSpPr>
                <p:nvPr/>
              </p:nvCxnSpPr>
              <p:spPr>
                <a:xfrm>
                  <a:off x="2361648" y="4114085"/>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00CE56-3490-4E8B-8C19-95E67E6BD73A}"/>
                    </a:ext>
                  </a:extLst>
                </p:cNvPr>
                <p:cNvCxnSpPr>
                  <a:cxnSpLocks/>
                </p:cNvCxnSpPr>
                <p:nvPr/>
              </p:nvCxnSpPr>
              <p:spPr>
                <a:xfrm>
                  <a:off x="2361648" y="541036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0BAF72C-13C1-4D16-AE37-CEAC1BC8C6DB}"/>
                    </a:ext>
                  </a:extLst>
                </p:cNvPr>
                <p:cNvCxnSpPr>
                  <a:cxnSpLocks/>
                </p:cNvCxnSpPr>
                <p:nvPr/>
              </p:nvCxnSpPr>
              <p:spPr>
                <a:xfrm>
                  <a:off x="5257248" y="4114085"/>
                  <a:ext cx="0" cy="12962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DAE1E4-D079-4FE2-A06D-01237E7E60ED}"/>
                    </a:ext>
                  </a:extLst>
                </p:cNvPr>
                <p:cNvCxnSpPr/>
                <p:nvPr/>
              </p:nvCxnSpPr>
              <p:spPr>
                <a:xfrm flipH="1" flipV="1">
                  <a:off x="2895048" y="5258049"/>
                  <a:ext cx="76200" cy="152317"/>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87C55DB-1F83-418B-A0FA-67A8D4CA755B}"/>
                    </a:ext>
                  </a:extLst>
                </p:cNvPr>
                <p:cNvCxnSpPr/>
                <p:nvPr/>
              </p:nvCxnSpPr>
              <p:spPr>
                <a:xfrm flipH="1" flipV="1">
                  <a:off x="3471310" y="5258049"/>
                  <a:ext cx="76200" cy="152317"/>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A91D94-3C47-4B76-B0F9-E38F80D6A63F}"/>
                    </a:ext>
                  </a:extLst>
                </p:cNvPr>
                <p:cNvCxnSpPr/>
                <p:nvPr/>
              </p:nvCxnSpPr>
              <p:spPr>
                <a:xfrm flipH="1" flipV="1">
                  <a:off x="4047573" y="5258049"/>
                  <a:ext cx="76200" cy="152317"/>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E85FC4C-0FA9-415C-89DB-FEF2E6D7C8EC}"/>
                    </a:ext>
                  </a:extLst>
                </p:cNvPr>
                <p:cNvCxnSpPr>
                  <a:cxnSpLocks/>
                </p:cNvCxnSpPr>
                <p:nvPr/>
              </p:nvCxnSpPr>
              <p:spPr>
                <a:xfrm flipV="1">
                  <a:off x="3637998" y="5258049"/>
                  <a:ext cx="0" cy="152317"/>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BC89065-5E0A-4E93-9E8E-E072733C58FD}"/>
                    </a:ext>
                  </a:extLst>
                </p:cNvPr>
                <p:cNvCxnSpPr>
                  <a:cxnSpLocks/>
                </p:cNvCxnSpPr>
                <p:nvPr/>
              </p:nvCxnSpPr>
              <p:spPr>
                <a:xfrm flipV="1">
                  <a:off x="4190448" y="5258049"/>
                  <a:ext cx="0" cy="152317"/>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A36D11A-1E1B-49C7-B54D-6E3574402A1B}"/>
                    </a:ext>
                  </a:extLst>
                </p:cNvPr>
                <p:cNvCxnSpPr>
                  <a:cxnSpLocks/>
                </p:cNvCxnSpPr>
                <p:nvPr/>
              </p:nvCxnSpPr>
              <p:spPr>
                <a:xfrm flipV="1">
                  <a:off x="3047448" y="5258049"/>
                  <a:ext cx="0" cy="152317"/>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39B7735-85F2-4835-9609-9F637CE2A95E}"/>
                    </a:ext>
                  </a:extLst>
                </p:cNvPr>
                <p:cNvCxnSpPr>
                  <a:cxnSpLocks/>
                </p:cNvCxnSpPr>
                <p:nvPr/>
              </p:nvCxnSpPr>
              <p:spPr>
                <a:xfrm flipV="1">
                  <a:off x="4258710" y="5251702"/>
                  <a:ext cx="76200" cy="152317"/>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0BE9B54-D8BC-4361-899F-3ACAF8A2CCE9}"/>
                    </a:ext>
                  </a:extLst>
                </p:cNvPr>
                <p:cNvCxnSpPr>
                  <a:cxnSpLocks/>
                </p:cNvCxnSpPr>
                <p:nvPr/>
              </p:nvCxnSpPr>
              <p:spPr>
                <a:xfrm flipV="1">
                  <a:off x="3723723" y="5251702"/>
                  <a:ext cx="76200" cy="152317"/>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8C962B9-528A-4D1B-B3B9-3B3D69FEEFE7}"/>
                    </a:ext>
                  </a:extLst>
                </p:cNvPr>
                <p:cNvCxnSpPr>
                  <a:cxnSpLocks/>
                </p:cNvCxnSpPr>
                <p:nvPr/>
              </p:nvCxnSpPr>
              <p:spPr>
                <a:xfrm flipV="1">
                  <a:off x="3131585" y="5262809"/>
                  <a:ext cx="76200" cy="152317"/>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D5F0C10-091D-4960-B0D4-B4BC0044689C}"/>
                    </a:ext>
                  </a:extLst>
                </p:cNvPr>
                <p:cNvCxnSpPr>
                  <a:cxnSpLocks/>
                </p:cNvCxnSpPr>
                <p:nvPr/>
              </p:nvCxnSpPr>
              <p:spPr>
                <a:xfrm flipV="1">
                  <a:off x="2895048" y="4644021"/>
                  <a:ext cx="236537" cy="60292"/>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86C7622-9BA6-4180-AB62-11AB98CF6DB1}"/>
                    </a:ext>
                  </a:extLst>
                </p:cNvPr>
                <p:cNvCxnSpPr>
                  <a:cxnSpLocks/>
                </p:cNvCxnSpPr>
                <p:nvPr/>
              </p:nvCxnSpPr>
              <p:spPr>
                <a:xfrm flipV="1">
                  <a:off x="2904573" y="4770952"/>
                  <a:ext cx="230187" cy="6347"/>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D7AC7A0-CCF6-465B-B8AA-9A3E00987C27}"/>
                    </a:ext>
                  </a:extLst>
                </p:cNvPr>
                <p:cNvCxnSpPr>
                  <a:cxnSpLocks/>
                </p:cNvCxnSpPr>
                <p:nvPr/>
              </p:nvCxnSpPr>
              <p:spPr>
                <a:xfrm>
                  <a:off x="2909335" y="4856630"/>
                  <a:ext cx="239713" cy="25386"/>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C57B4C5-785A-4D3C-9EB9-C6DD3D1B2562}"/>
                    </a:ext>
                  </a:extLst>
                </p:cNvPr>
                <p:cNvCxnSpPr>
                  <a:cxnSpLocks/>
                </p:cNvCxnSpPr>
                <p:nvPr/>
              </p:nvCxnSpPr>
              <p:spPr>
                <a:xfrm>
                  <a:off x="3047448" y="4114085"/>
                  <a:ext cx="0" cy="153903"/>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CC4F11F-1992-498B-9464-50FD060F2BD7}"/>
                    </a:ext>
                  </a:extLst>
                </p:cNvPr>
                <p:cNvCxnSpPr>
                  <a:cxnSpLocks/>
                </p:cNvCxnSpPr>
                <p:nvPr/>
              </p:nvCxnSpPr>
              <p:spPr>
                <a:xfrm flipH="1">
                  <a:off x="2895048" y="4114085"/>
                  <a:ext cx="76200" cy="153903"/>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C5F4777-E791-443A-8E32-674CD0BEF223}"/>
                    </a:ext>
                  </a:extLst>
                </p:cNvPr>
                <p:cNvCxnSpPr>
                  <a:cxnSpLocks/>
                </p:cNvCxnSpPr>
                <p:nvPr/>
              </p:nvCxnSpPr>
              <p:spPr>
                <a:xfrm>
                  <a:off x="3620535" y="4114085"/>
                  <a:ext cx="0" cy="153903"/>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E4DE620-9162-405D-A60C-6C6CF71E645D}"/>
                    </a:ext>
                  </a:extLst>
                </p:cNvPr>
                <p:cNvCxnSpPr>
                  <a:cxnSpLocks/>
                </p:cNvCxnSpPr>
                <p:nvPr/>
              </p:nvCxnSpPr>
              <p:spPr>
                <a:xfrm>
                  <a:off x="4190448" y="4114085"/>
                  <a:ext cx="0" cy="153903"/>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5EBD19E-C441-4B40-B082-FD689098351C}"/>
                    </a:ext>
                  </a:extLst>
                </p:cNvPr>
                <p:cNvCxnSpPr>
                  <a:cxnSpLocks/>
                </p:cNvCxnSpPr>
                <p:nvPr/>
              </p:nvCxnSpPr>
              <p:spPr>
                <a:xfrm flipH="1">
                  <a:off x="3463373" y="4114085"/>
                  <a:ext cx="76200" cy="153903"/>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4CFB9BB-D2D7-4ADF-9721-F84FE1088858}"/>
                    </a:ext>
                  </a:extLst>
                </p:cNvPr>
                <p:cNvCxnSpPr>
                  <a:cxnSpLocks/>
                </p:cNvCxnSpPr>
                <p:nvPr/>
              </p:nvCxnSpPr>
              <p:spPr>
                <a:xfrm flipH="1">
                  <a:off x="4034873" y="4112498"/>
                  <a:ext cx="76200" cy="152317"/>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B70D1FB-57F7-4401-83EC-E9531DFADA3C}"/>
                    </a:ext>
                  </a:extLst>
                </p:cNvPr>
                <p:cNvCxnSpPr>
                  <a:cxnSpLocks/>
                </p:cNvCxnSpPr>
                <p:nvPr/>
              </p:nvCxnSpPr>
              <p:spPr>
                <a:xfrm>
                  <a:off x="3129998" y="4128364"/>
                  <a:ext cx="69850" cy="136451"/>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4EC36E9-1959-4A3B-890D-1DF3628708D0}"/>
                    </a:ext>
                  </a:extLst>
                </p:cNvPr>
                <p:cNvCxnSpPr>
                  <a:cxnSpLocks/>
                </p:cNvCxnSpPr>
                <p:nvPr/>
              </p:nvCxnSpPr>
              <p:spPr>
                <a:xfrm>
                  <a:off x="3699910" y="4129951"/>
                  <a:ext cx="69850" cy="138037"/>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E867EE6-9E3D-4BDE-BE34-75241FD26AB3}"/>
                    </a:ext>
                  </a:extLst>
                </p:cNvPr>
                <p:cNvCxnSpPr>
                  <a:cxnSpLocks/>
                </p:cNvCxnSpPr>
                <p:nvPr/>
              </p:nvCxnSpPr>
              <p:spPr>
                <a:xfrm>
                  <a:off x="4272998" y="4128364"/>
                  <a:ext cx="69850" cy="136451"/>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9F773A72-C03F-4433-9FEF-5195B2ED748A}"/>
                    </a:ext>
                  </a:extLst>
                </p:cNvPr>
                <p:cNvGrpSpPr>
                  <a:grpSpLocks/>
                </p:cNvGrpSpPr>
                <p:nvPr/>
              </p:nvGrpSpPr>
              <p:grpSpPr bwMode="auto">
                <a:xfrm>
                  <a:off x="4699907" y="4325119"/>
                  <a:ext cx="253093" cy="237782"/>
                  <a:chOff x="4699907" y="4325119"/>
                  <a:chExt cx="253093" cy="237782"/>
                </a:xfrm>
              </p:grpSpPr>
              <p:cxnSp>
                <p:nvCxnSpPr>
                  <p:cNvPr id="45" name="Straight Arrow Connector 44">
                    <a:extLst>
                      <a:ext uri="{FF2B5EF4-FFF2-40B4-BE49-F238E27FC236}">
                        <a16:creationId xmlns:a16="http://schemas.microsoft.com/office/drawing/2014/main" id="{D76AD7BF-7D1D-4BAE-BA04-0538104DF2C8}"/>
                      </a:ext>
                    </a:extLst>
                  </p:cNvPr>
                  <p:cNvCxnSpPr>
                    <a:cxnSpLocks/>
                  </p:cNvCxnSpPr>
                  <p:nvPr/>
                </p:nvCxnSpPr>
                <p:spPr>
                  <a:xfrm flipV="1">
                    <a:off x="4700035" y="4325107"/>
                    <a:ext cx="234950" cy="58706"/>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BF0C96D-C393-4CFA-80B5-FD35FE050788}"/>
                      </a:ext>
                    </a:extLst>
                  </p:cNvPr>
                  <p:cNvCxnSpPr>
                    <a:cxnSpLocks/>
                  </p:cNvCxnSpPr>
                  <p:nvPr/>
                </p:nvCxnSpPr>
                <p:spPr>
                  <a:xfrm flipV="1">
                    <a:off x="4707973" y="4452038"/>
                    <a:ext cx="230187" cy="6347"/>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9F10BD8-E9A3-45A2-B67D-E1290FC5B3D7}"/>
                      </a:ext>
                    </a:extLst>
                  </p:cNvPr>
                  <p:cNvCxnSpPr>
                    <a:cxnSpLocks/>
                  </p:cNvCxnSpPr>
                  <p:nvPr/>
                </p:nvCxnSpPr>
                <p:spPr>
                  <a:xfrm>
                    <a:off x="4714323" y="4537716"/>
                    <a:ext cx="238125" cy="25386"/>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a:extLst>
                    <a:ext uri="{FF2B5EF4-FFF2-40B4-BE49-F238E27FC236}">
                      <a16:creationId xmlns:a16="http://schemas.microsoft.com/office/drawing/2014/main" id="{C50DA626-F194-4896-A3B9-785C70D24DE1}"/>
                    </a:ext>
                  </a:extLst>
                </p:cNvPr>
                <p:cNvCxnSpPr>
                  <a:cxnSpLocks/>
                </p:cNvCxnSpPr>
                <p:nvPr/>
              </p:nvCxnSpPr>
              <p:spPr>
                <a:xfrm flipV="1">
                  <a:off x="4723848" y="4956588"/>
                  <a:ext cx="236537" cy="60292"/>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102F750-458F-489A-8D4E-6552C409B166}"/>
                    </a:ext>
                  </a:extLst>
                </p:cNvPr>
                <p:cNvCxnSpPr>
                  <a:cxnSpLocks/>
                </p:cNvCxnSpPr>
                <p:nvPr/>
              </p:nvCxnSpPr>
              <p:spPr>
                <a:xfrm flipV="1">
                  <a:off x="4733373" y="5083519"/>
                  <a:ext cx="230187" cy="7934"/>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5235231-B49E-480A-B95C-A3133BDE03EC}"/>
                    </a:ext>
                  </a:extLst>
                </p:cNvPr>
                <p:cNvCxnSpPr>
                  <a:cxnSpLocks/>
                </p:cNvCxnSpPr>
                <p:nvPr/>
              </p:nvCxnSpPr>
              <p:spPr>
                <a:xfrm>
                  <a:off x="4738135" y="5169197"/>
                  <a:ext cx="239713" cy="25386"/>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7C768A2E-2CFF-4AB7-A1C3-36F635ECC9FC}"/>
                    </a:ext>
                  </a:extLst>
                </p:cNvPr>
                <p:cNvGrpSpPr>
                  <a:grpSpLocks/>
                </p:cNvGrpSpPr>
                <p:nvPr/>
              </p:nvGrpSpPr>
              <p:grpSpPr bwMode="auto">
                <a:xfrm rot="10800000">
                  <a:off x="4445453" y="4361380"/>
                  <a:ext cx="253093" cy="237782"/>
                  <a:chOff x="4699907" y="4325119"/>
                  <a:chExt cx="253093" cy="237782"/>
                </a:xfrm>
              </p:grpSpPr>
              <p:cxnSp>
                <p:nvCxnSpPr>
                  <p:cNvPr id="42" name="Straight Arrow Connector 41">
                    <a:extLst>
                      <a:ext uri="{FF2B5EF4-FFF2-40B4-BE49-F238E27FC236}">
                        <a16:creationId xmlns:a16="http://schemas.microsoft.com/office/drawing/2014/main" id="{9AE50A29-1DA7-4569-812A-785E5F3005E6}"/>
                      </a:ext>
                    </a:extLst>
                  </p:cNvPr>
                  <p:cNvCxnSpPr>
                    <a:cxnSpLocks/>
                  </p:cNvCxnSpPr>
                  <p:nvPr/>
                </p:nvCxnSpPr>
                <p:spPr>
                  <a:xfrm flipV="1">
                    <a:off x="4700005" y="4326273"/>
                    <a:ext cx="234950" cy="5870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47D174D-2497-4851-8CFE-FA3ADFD0B027}"/>
                      </a:ext>
                    </a:extLst>
                  </p:cNvPr>
                  <p:cNvCxnSpPr>
                    <a:cxnSpLocks/>
                  </p:cNvCxnSpPr>
                  <p:nvPr/>
                </p:nvCxnSpPr>
                <p:spPr>
                  <a:xfrm flipV="1">
                    <a:off x="4709530" y="4451617"/>
                    <a:ext cx="230188" cy="6347"/>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0456556-9E2F-471A-9EA1-9820494441F6}"/>
                      </a:ext>
                    </a:extLst>
                  </p:cNvPr>
                  <p:cNvCxnSpPr>
                    <a:cxnSpLocks/>
                  </p:cNvCxnSpPr>
                  <p:nvPr/>
                </p:nvCxnSpPr>
                <p:spPr>
                  <a:xfrm>
                    <a:off x="4714293" y="4537295"/>
                    <a:ext cx="238125" cy="25386"/>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546F6D8D-1100-4148-8BFF-88F54789C2AE}"/>
                    </a:ext>
                  </a:extLst>
                </p:cNvPr>
                <p:cNvGrpSpPr>
                  <a:grpSpLocks/>
                </p:cNvGrpSpPr>
                <p:nvPr/>
              </p:nvGrpSpPr>
              <p:grpSpPr bwMode="auto">
                <a:xfrm rot="10800000">
                  <a:off x="4473822" y="4939375"/>
                  <a:ext cx="253093" cy="237782"/>
                  <a:chOff x="4699907" y="4325119"/>
                  <a:chExt cx="253093" cy="237782"/>
                </a:xfrm>
              </p:grpSpPr>
              <p:cxnSp>
                <p:nvCxnSpPr>
                  <p:cNvPr id="39" name="Straight Arrow Connector 38">
                    <a:extLst>
                      <a:ext uri="{FF2B5EF4-FFF2-40B4-BE49-F238E27FC236}">
                        <a16:creationId xmlns:a16="http://schemas.microsoft.com/office/drawing/2014/main" id="{3498E7A9-2FAF-4166-A62D-9EC8D1719E91}"/>
                      </a:ext>
                    </a:extLst>
                  </p:cNvPr>
                  <p:cNvCxnSpPr>
                    <a:cxnSpLocks/>
                  </p:cNvCxnSpPr>
                  <p:nvPr/>
                </p:nvCxnSpPr>
                <p:spPr>
                  <a:xfrm flipV="1">
                    <a:off x="4699799" y="4326733"/>
                    <a:ext cx="234950" cy="5870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FB97560-D2AF-41AC-9DBD-D1D7F8C26836}"/>
                      </a:ext>
                    </a:extLst>
                  </p:cNvPr>
                  <p:cNvCxnSpPr>
                    <a:cxnSpLocks/>
                  </p:cNvCxnSpPr>
                  <p:nvPr/>
                </p:nvCxnSpPr>
                <p:spPr>
                  <a:xfrm flipV="1">
                    <a:off x="4709324" y="4452077"/>
                    <a:ext cx="230188" cy="6347"/>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FD21D70-6186-4015-BFC5-D9FBC5EFE47F}"/>
                      </a:ext>
                    </a:extLst>
                  </p:cNvPr>
                  <p:cNvCxnSpPr>
                    <a:cxnSpLocks/>
                  </p:cNvCxnSpPr>
                  <p:nvPr/>
                </p:nvCxnSpPr>
                <p:spPr>
                  <a:xfrm>
                    <a:off x="4714087" y="4537755"/>
                    <a:ext cx="238125" cy="25386"/>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grpSp>
        <p:sp>
          <p:nvSpPr>
            <p:cNvPr id="50" name="Rectangle 49">
              <a:extLst>
                <a:ext uri="{FF2B5EF4-FFF2-40B4-BE49-F238E27FC236}">
                  <a16:creationId xmlns:a16="http://schemas.microsoft.com/office/drawing/2014/main" id="{19F8FC87-34F2-44FC-B503-450267035185}"/>
                </a:ext>
              </a:extLst>
            </p:cNvPr>
            <p:cNvSpPr/>
            <p:nvPr/>
          </p:nvSpPr>
          <p:spPr>
            <a:xfrm>
              <a:off x="3581400" y="4648200"/>
              <a:ext cx="838200" cy="163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4812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BB72462-24E0-4418-A78F-E3502650AC6D}"/>
              </a:ext>
            </a:extLst>
          </p:cNvPr>
          <p:cNvSpPr>
            <a:spLocks noGrp="1"/>
          </p:cNvSpPr>
          <p:nvPr>
            <p:ph type="title"/>
          </p:nvPr>
        </p:nvSpPr>
        <p:spPr/>
        <p:txBody>
          <a:bodyPr/>
          <a:lstStyle/>
          <a:p>
            <a:pPr eaLnBrk="1" hangingPunct="1"/>
            <a:r>
              <a:rPr lang="en-US" altLang="en-US"/>
              <a:t>Potential Sources of Revenue</a:t>
            </a:r>
          </a:p>
        </p:txBody>
      </p:sp>
      <p:sp>
        <p:nvSpPr>
          <p:cNvPr id="3" name="Content Placeholder 2">
            <a:extLst>
              <a:ext uri="{FF2B5EF4-FFF2-40B4-BE49-F238E27FC236}">
                <a16:creationId xmlns:a16="http://schemas.microsoft.com/office/drawing/2014/main" id="{95263676-5A6E-4079-A734-E4807BFAB74D}"/>
              </a:ext>
            </a:extLst>
          </p:cNvPr>
          <p:cNvSpPr>
            <a:spLocks noGrp="1"/>
          </p:cNvSpPr>
          <p:nvPr>
            <p:ph idx="1"/>
          </p:nvPr>
        </p:nvSpPr>
        <p:spPr>
          <a:xfrm>
            <a:off x="457200" y="1447800"/>
            <a:ext cx="8229600" cy="5029200"/>
          </a:xfrm>
        </p:spPr>
        <p:txBody>
          <a:bodyPr rtlCol="0">
            <a:normAutofit fontScale="62500" lnSpcReduction="20000"/>
          </a:bodyPr>
          <a:lstStyle/>
          <a:p>
            <a:pPr eaLnBrk="1" fontAlgn="auto" hangingPunct="1">
              <a:spcAft>
                <a:spcPts val="0"/>
              </a:spcAft>
              <a:defRPr/>
            </a:pPr>
            <a:r>
              <a:rPr lang="en-US" dirty="0"/>
              <a:t>Detection and assessment of power generation and transmission problems</a:t>
            </a:r>
          </a:p>
          <a:p>
            <a:pPr lvl="1" eaLnBrk="1" fontAlgn="auto" hangingPunct="1">
              <a:spcAft>
                <a:spcPts val="0"/>
              </a:spcAft>
              <a:defRPr/>
            </a:pPr>
            <a:r>
              <a:rPr lang="en-US" dirty="0"/>
              <a:t>Problem power lines and transformers will be highlighted</a:t>
            </a:r>
          </a:p>
          <a:p>
            <a:pPr eaLnBrk="1" fontAlgn="auto" hangingPunct="1">
              <a:spcAft>
                <a:spcPts val="0"/>
              </a:spcAft>
              <a:defRPr/>
            </a:pPr>
            <a:r>
              <a:rPr lang="en-US" dirty="0"/>
              <a:t>Detecting the activity of vehicles and aircraft</a:t>
            </a:r>
          </a:p>
          <a:p>
            <a:pPr lvl="1" eaLnBrk="1" fontAlgn="auto" hangingPunct="1">
              <a:spcAft>
                <a:spcPts val="0"/>
              </a:spcAft>
              <a:defRPr/>
            </a:pPr>
            <a:r>
              <a:rPr lang="en-US" dirty="0"/>
              <a:t>Parking lot and airport activity</a:t>
            </a:r>
          </a:p>
          <a:p>
            <a:pPr lvl="2" eaLnBrk="1" fontAlgn="auto" hangingPunct="1">
              <a:spcAft>
                <a:spcPts val="0"/>
              </a:spcAft>
              <a:defRPr/>
            </a:pPr>
            <a:r>
              <a:rPr lang="en-US" dirty="0"/>
              <a:t>Are  mall customers continuously shopping or did the mall only see activity early in the day?</a:t>
            </a:r>
          </a:p>
          <a:p>
            <a:pPr lvl="1" eaLnBrk="1" fontAlgn="auto" hangingPunct="1">
              <a:spcAft>
                <a:spcPts val="0"/>
              </a:spcAft>
              <a:defRPr/>
            </a:pPr>
            <a:r>
              <a:rPr lang="en-US" dirty="0"/>
              <a:t>Which cars and aircraft are running their engines?</a:t>
            </a:r>
          </a:p>
          <a:p>
            <a:pPr eaLnBrk="1" fontAlgn="auto" hangingPunct="1">
              <a:spcAft>
                <a:spcPts val="0"/>
              </a:spcAft>
              <a:defRPr/>
            </a:pPr>
            <a:r>
              <a:rPr lang="en-US" dirty="0"/>
              <a:t>Large scale estimation of energy efficiency in large buildings and factories</a:t>
            </a:r>
          </a:p>
          <a:p>
            <a:pPr eaLnBrk="1" fontAlgn="auto" hangingPunct="1">
              <a:spcAft>
                <a:spcPts val="0"/>
              </a:spcAft>
              <a:defRPr/>
            </a:pPr>
            <a:r>
              <a:rPr lang="en-US" dirty="0"/>
              <a:t>Determination of nighttime activity vs. daytime</a:t>
            </a:r>
          </a:p>
          <a:p>
            <a:pPr eaLnBrk="1" fontAlgn="auto" hangingPunct="1">
              <a:spcAft>
                <a:spcPts val="0"/>
              </a:spcAft>
              <a:defRPr/>
            </a:pPr>
            <a:r>
              <a:rPr lang="en-US" dirty="0"/>
              <a:t>Mapping of underground steam pipes and other activities</a:t>
            </a:r>
          </a:p>
          <a:p>
            <a:pPr eaLnBrk="1" fontAlgn="auto" hangingPunct="1">
              <a:spcAft>
                <a:spcPts val="0"/>
              </a:spcAft>
              <a:defRPr/>
            </a:pPr>
            <a:r>
              <a:rPr lang="en-US" dirty="0"/>
              <a:t>Theft of natural gas</a:t>
            </a:r>
          </a:p>
          <a:p>
            <a:pPr eaLnBrk="1" fontAlgn="auto" hangingPunct="1">
              <a:spcAft>
                <a:spcPts val="0"/>
              </a:spcAft>
              <a:defRPr/>
            </a:pPr>
            <a:r>
              <a:rPr lang="en-US" dirty="0"/>
              <a:t>Easier mapping of rivers, streams flooding and runoff</a:t>
            </a:r>
          </a:p>
          <a:p>
            <a:pPr eaLnBrk="1" fontAlgn="auto" hangingPunct="1">
              <a:spcAft>
                <a:spcPts val="0"/>
              </a:spcAft>
              <a:defRPr/>
            </a:pPr>
            <a:r>
              <a:rPr lang="en-US" dirty="0"/>
              <a:t>Rapid and detailed mapping of fires</a:t>
            </a:r>
          </a:p>
          <a:p>
            <a:pPr eaLnBrk="1" fontAlgn="auto" hangingPunct="1">
              <a:spcAft>
                <a:spcPts val="0"/>
              </a:spcAft>
              <a:defRPr/>
            </a:pPr>
            <a:r>
              <a:rPr lang="en-US" dirty="0"/>
              <a:t>Monitoring of illegal burn exhausts</a:t>
            </a:r>
          </a:p>
          <a:p>
            <a:pPr eaLnBrk="1" fontAlgn="auto" hangingPunct="1">
              <a:spcAft>
                <a:spcPts val="0"/>
              </a:spcAft>
              <a:defRPr/>
            </a:pPr>
            <a:r>
              <a:rPr lang="en-US" dirty="0"/>
              <a:t>Animal and human detection and location</a:t>
            </a:r>
          </a:p>
          <a:p>
            <a:pPr eaLnBrk="1" fontAlgn="auto" hangingPunct="1">
              <a:spcAft>
                <a:spcPts val="0"/>
              </a:spcAft>
              <a:defRPr/>
            </a:pPr>
            <a:r>
              <a:rPr lang="en-US" dirty="0"/>
              <a:t>Military, security and intelligence</a:t>
            </a:r>
          </a:p>
          <a:p>
            <a:pPr eaLnBrk="1" fontAlgn="auto" hangingPunct="1">
              <a:spcAft>
                <a:spcPts val="0"/>
              </a:spcAft>
              <a:defRPr/>
            </a:pPr>
            <a:r>
              <a:rPr lang="en-US" dirty="0"/>
              <a:t>Crop improvement</a:t>
            </a:r>
          </a:p>
          <a:p>
            <a:pPr eaLnBrk="1" fontAlgn="auto" hangingPunct="1">
              <a:spcAft>
                <a:spcPts val="0"/>
              </a:spcAft>
              <a:defRPr/>
            </a:pPr>
            <a:endParaRPr lang="en-US" dirty="0"/>
          </a:p>
          <a:p>
            <a:pPr eaLnBrk="1" fontAlgn="auto" hangingPunct="1">
              <a:spcAft>
                <a:spcPts val="0"/>
              </a:spcAft>
              <a:defRPr/>
            </a:pPr>
            <a:endParaRPr lang="en-US" dirty="0"/>
          </a:p>
          <a:p>
            <a:pPr lvl="1" eaLnBrk="1" fontAlgn="auto" hangingPunct="1">
              <a:spcAft>
                <a:spcPts val="0"/>
              </a:spcAft>
              <a:defRPr/>
            </a:pPr>
            <a:endParaRPr lang="en-US" dirty="0"/>
          </a:p>
          <a:p>
            <a:pPr lvl="1" eaLnBrk="1" fontAlgn="auto" hangingPunct="1">
              <a:spcAft>
                <a:spcPts val="0"/>
              </a:spcAft>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6D66968-9C69-4490-8A89-304FBED0983A}"/>
              </a:ext>
            </a:extLst>
          </p:cNvPr>
          <p:cNvSpPr>
            <a:spLocks noGrp="1"/>
          </p:cNvSpPr>
          <p:nvPr>
            <p:ph type="title"/>
          </p:nvPr>
        </p:nvSpPr>
        <p:spPr/>
        <p:txBody>
          <a:bodyPr/>
          <a:lstStyle/>
          <a:p>
            <a:pPr eaLnBrk="1" hangingPunct="1"/>
            <a:r>
              <a:rPr lang="en-US" altLang="en-US"/>
              <a:t>Heat Loss</a:t>
            </a:r>
          </a:p>
        </p:txBody>
      </p:sp>
      <p:pic>
        <p:nvPicPr>
          <p:cNvPr id="17411" name="Picture 2" descr="Steam pipes and vents.jpg">
            <a:extLst>
              <a:ext uri="{FF2B5EF4-FFF2-40B4-BE49-F238E27FC236}">
                <a16:creationId xmlns:a16="http://schemas.microsoft.com/office/drawing/2014/main" id="{8047C19E-8EA3-496B-9B00-0C1972EBE6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68580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extLst>
              <a:ext uri="{FF2B5EF4-FFF2-40B4-BE49-F238E27FC236}">
                <a16:creationId xmlns:a16="http://schemas.microsoft.com/office/drawing/2014/main" id="{DAC39F09-3A62-4FB7-B029-2A0037F1D8D3}"/>
              </a:ext>
            </a:extLst>
          </p:cNvPr>
          <p:cNvSpPr/>
          <p:nvPr/>
        </p:nvSpPr>
        <p:spPr>
          <a:xfrm>
            <a:off x="3505200" y="22098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Heat Vents</a:t>
            </a:r>
          </a:p>
        </p:txBody>
      </p:sp>
      <p:cxnSp>
        <p:nvCxnSpPr>
          <p:cNvPr id="9" name="Straight Arrow Connector 8">
            <a:extLst>
              <a:ext uri="{FF2B5EF4-FFF2-40B4-BE49-F238E27FC236}">
                <a16:creationId xmlns:a16="http://schemas.microsoft.com/office/drawing/2014/main" id="{9B0F2ADC-937B-4CDC-B133-AA463923690D}"/>
              </a:ext>
            </a:extLst>
          </p:cNvPr>
          <p:cNvCxnSpPr>
            <a:stCxn id="7" idx="3"/>
          </p:cNvCxnSpPr>
          <p:nvPr/>
        </p:nvCxnSpPr>
        <p:spPr>
          <a:xfrm>
            <a:off x="5257800" y="2590800"/>
            <a:ext cx="533400" cy="1524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85C811F-8C14-4B35-B5A0-456C64D6A254}"/>
              </a:ext>
            </a:extLst>
          </p:cNvPr>
          <p:cNvCxnSpPr/>
          <p:nvPr/>
        </p:nvCxnSpPr>
        <p:spPr>
          <a:xfrm rot="16200000" flipH="1">
            <a:off x="4876800" y="2971800"/>
            <a:ext cx="1371600" cy="609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00379FE-61DB-4D34-BB9B-43A0D8E61450}"/>
              </a:ext>
            </a:extLst>
          </p:cNvPr>
          <p:cNvCxnSpPr/>
          <p:nvPr/>
        </p:nvCxnSpPr>
        <p:spPr>
          <a:xfrm>
            <a:off x="5181600" y="2514600"/>
            <a:ext cx="1828800" cy="1371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140F2E-2C6E-4AD6-8833-B5B5A8E85FD3}"/>
              </a:ext>
            </a:extLst>
          </p:cNvPr>
          <p:cNvCxnSpPr/>
          <p:nvPr/>
        </p:nvCxnSpPr>
        <p:spPr>
          <a:xfrm>
            <a:off x="5257800" y="2590800"/>
            <a:ext cx="1905000" cy="76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7417" name="TextBox 20">
            <a:extLst>
              <a:ext uri="{FF2B5EF4-FFF2-40B4-BE49-F238E27FC236}">
                <a16:creationId xmlns:a16="http://schemas.microsoft.com/office/drawing/2014/main" id="{1A487391-E42C-483E-8162-EE98999D0A81}"/>
              </a:ext>
            </a:extLst>
          </p:cNvPr>
          <p:cNvSpPr txBox="1">
            <a:spLocks noChangeArrowheads="1"/>
          </p:cNvSpPr>
          <p:nvPr/>
        </p:nvSpPr>
        <p:spPr bwMode="auto">
          <a:xfrm>
            <a:off x="3968750" y="1447800"/>
            <a:ext cx="1136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w Cen MT" panose="020B0602020104020603" pitchFamily="34" charset="0"/>
              </a:defRPr>
            </a:lvl1pPr>
            <a:lvl2pPr marL="742950" indent="-285750">
              <a:spcBef>
                <a:spcPct val="20000"/>
              </a:spcBef>
              <a:buFont typeface="Arial" panose="020B0604020202020204" pitchFamily="34" charset="0"/>
              <a:buChar char="–"/>
              <a:defRPr sz="2800">
                <a:solidFill>
                  <a:schemeClr val="tx1"/>
                </a:solidFill>
                <a:latin typeface="Tw Cen MT" panose="020B0602020104020603" pitchFamily="34" charset="0"/>
              </a:defRPr>
            </a:lvl2pPr>
            <a:lvl3pPr marL="1143000" indent="-228600">
              <a:spcBef>
                <a:spcPct val="20000"/>
              </a:spcBef>
              <a:buFont typeface="Arial" panose="020B0604020202020204" pitchFamily="34" charset="0"/>
              <a:buChar char="•"/>
              <a:defRPr sz="2400">
                <a:solidFill>
                  <a:schemeClr val="tx1"/>
                </a:solidFill>
                <a:latin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a:t>Prison</a:t>
            </a:r>
          </a:p>
        </p:txBody>
      </p:sp>
      <p:sp>
        <p:nvSpPr>
          <p:cNvPr id="17418" name="TextBox 21">
            <a:extLst>
              <a:ext uri="{FF2B5EF4-FFF2-40B4-BE49-F238E27FC236}">
                <a16:creationId xmlns:a16="http://schemas.microsoft.com/office/drawing/2014/main" id="{A193603C-13D5-41B3-8F7C-54F998DC155D}"/>
              </a:ext>
            </a:extLst>
          </p:cNvPr>
          <p:cNvSpPr txBox="1">
            <a:spLocks noChangeArrowheads="1"/>
          </p:cNvSpPr>
          <p:nvPr/>
        </p:nvSpPr>
        <p:spPr bwMode="auto">
          <a:xfrm>
            <a:off x="762000" y="5867400"/>
            <a:ext cx="708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w Cen MT" panose="020B0602020104020603" pitchFamily="34" charset="0"/>
              </a:defRPr>
            </a:lvl1pPr>
            <a:lvl2pPr marL="742950" indent="-285750">
              <a:spcBef>
                <a:spcPct val="20000"/>
              </a:spcBef>
              <a:buFont typeface="Arial" panose="020B0604020202020204" pitchFamily="34" charset="0"/>
              <a:buChar char="–"/>
              <a:defRPr sz="2800">
                <a:solidFill>
                  <a:schemeClr val="tx1"/>
                </a:solidFill>
                <a:latin typeface="Tw Cen MT" panose="020B0602020104020603" pitchFamily="34" charset="0"/>
              </a:defRPr>
            </a:lvl2pPr>
            <a:lvl3pPr marL="1143000" indent="-228600">
              <a:spcBef>
                <a:spcPct val="20000"/>
              </a:spcBef>
              <a:buFont typeface="Arial" panose="020B0604020202020204" pitchFamily="34" charset="0"/>
              <a:buChar char="•"/>
              <a:defRPr sz="2400">
                <a:solidFill>
                  <a:schemeClr val="tx1"/>
                </a:solidFill>
                <a:latin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800"/>
              <a:t>Temperature estimates from the image and weather data enable the estimation of BTU loss</a:t>
            </a:r>
          </a:p>
        </p:txBody>
      </p:sp>
      <p:sp>
        <p:nvSpPr>
          <p:cNvPr id="17419" name="TextBox 22">
            <a:extLst>
              <a:ext uri="{FF2B5EF4-FFF2-40B4-BE49-F238E27FC236}">
                <a16:creationId xmlns:a16="http://schemas.microsoft.com/office/drawing/2014/main" id="{85397C89-E418-42A5-AC4D-91062853CD9C}"/>
              </a:ext>
            </a:extLst>
          </p:cNvPr>
          <p:cNvSpPr txBox="1">
            <a:spLocks noChangeArrowheads="1"/>
          </p:cNvSpPr>
          <p:nvPr/>
        </p:nvSpPr>
        <p:spPr bwMode="auto">
          <a:xfrm>
            <a:off x="173038" y="6400800"/>
            <a:ext cx="874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w Cen MT" panose="020B0602020104020603" pitchFamily="34" charset="0"/>
              </a:defRPr>
            </a:lvl1pPr>
            <a:lvl2pPr marL="742950" indent="-285750">
              <a:spcBef>
                <a:spcPct val="20000"/>
              </a:spcBef>
              <a:buFont typeface="Arial" panose="020B0604020202020204" pitchFamily="34" charset="0"/>
              <a:buChar char="–"/>
              <a:defRPr sz="2800">
                <a:solidFill>
                  <a:schemeClr val="tx1"/>
                </a:solidFill>
                <a:latin typeface="Tw Cen MT" panose="020B0602020104020603" pitchFamily="34" charset="0"/>
              </a:defRPr>
            </a:lvl2pPr>
            <a:lvl3pPr marL="1143000" indent="-228600">
              <a:spcBef>
                <a:spcPct val="20000"/>
              </a:spcBef>
              <a:buFont typeface="Arial" panose="020B0604020202020204" pitchFamily="34" charset="0"/>
              <a:buChar char="•"/>
              <a:defRPr sz="2400">
                <a:solidFill>
                  <a:schemeClr val="tx1"/>
                </a:solidFill>
                <a:latin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800">
                <a:solidFill>
                  <a:srgbClr val="FFFF00"/>
                </a:solidFill>
              </a:rPr>
              <a:t>(All images courtesy of Stockton Infrared Thermographic Services (www.stocktoninfrared.com)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38C62FB-F6DF-4042-841B-5A568A8724E0}"/>
              </a:ext>
            </a:extLst>
          </p:cNvPr>
          <p:cNvSpPr>
            <a:spLocks noGrp="1"/>
          </p:cNvSpPr>
          <p:nvPr>
            <p:ph type="title"/>
          </p:nvPr>
        </p:nvSpPr>
        <p:spPr/>
        <p:txBody>
          <a:bodyPr/>
          <a:lstStyle/>
          <a:p>
            <a:pPr eaLnBrk="1" hangingPunct="1"/>
            <a:r>
              <a:rPr lang="en-US" altLang="en-US"/>
              <a:t>Summary</a:t>
            </a:r>
          </a:p>
        </p:txBody>
      </p:sp>
      <p:sp>
        <p:nvSpPr>
          <p:cNvPr id="36867" name="Content Placeholder 2">
            <a:extLst>
              <a:ext uri="{FF2B5EF4-FFF2-40B4-BE49-F238E27FC236}">
                <a16:creationId xmlns:a16="http://schemas.microsoft.com/office/drawing/2014/main" id="{65C829CE-CC4D-404A-9161-F82DCC6212E8}"/>
              </a:ext>
            </a:extLst>
          </p:cNvPr>
          <p:cNvSpPr>
            <a:spLocks noGrp="1"/>
          </p:cNvSpPr>
          <p:nvPr>
            <p:ph idx="1"/>
          </p:nvPr>
        </p:nvSpPr>
        <p:spPr/>
        <p:txBody>
          <a:bodyPr/>
          <a:lstStyle/>
          <a:p>
            <a:pPr eaLnBrk="1" hangingPunct="1"/>
            <a:r>
              <a:rPr lang="en-US" altLang="en-US" sz="2800" dirty="0"/>
              <a:t>Thermal imagery has valuable utility for many missions</a:t>
            </a:r>
          </a:p>
          <a:p>
            <a:pPr lvl="1" eaLnBrk="1" hangingPunct="1"/>
            <a:r>
              <a:rPr lang="en-US" altLang="en-US" sz="2400" dirty="0"/>
              <a:t>It can be combined with other sources of imagery to provide a better GIS solution</a:t>
            </a:r>
          </a:p>
          <a:p>
            <a:pPr eaLnBrk="1" hangingPunct="1"/>
            <a:r>
              <a:rPr lang="en-US" altLang="en-US" sz="2800" dirty="0"/>
              <a:t>It provides information unavailable from visible cameras, but at lower resolutions.</a:t>
            </a:r>
          </a:p>
          <a:p>
            <a:pPr eaLnBrk="1" hangingPunct="1"/>
            <a:r>
              <a:rPr lang="en-US" altLang="en-US" sz="2800" dirty="0"/>
              <a:t>Equations for the design and performance of thermal cameras are similar to those of other cameras, but require some additional information.</a:t>
            </a:r>
          </a:p>
          <a:p>
            <a:pPr eaLnBrk="1" hangingPunct="1"/>
            <a:r>
              <a:rPr lang="en-US" altLang="en-US" sz="2800" dirty="0"/>
              <a:t>Well established technologies are available for the cameras.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E13E64B-161E-4B88-AED3-1CB0BD0EE7D7}"/>
              </a:ext>
            </a:extLst>
          </p:cNvPr>
          <p:cNvSpPr>
            <a:spLocks noGrp="1"/>
          </p:cNvSpPr>
          <p:nvPr>
            <p:ph type="title"/>
          </p:nvPr>
        </p:nvSpPr>
        <p:spPr/>
        <p:txBody>
          <a:bodyPr/>
          <a:lstStyle/>
          <a:p>
            <a:pPr eaLnBrk="1" hangingPunct="1"/>
            <a:r>
              <a:rPr lang="en-US" altLang="en-US"/>
              <a:t>Hidden Activity</a:t>
            </a:r>
          </a:p>
        </p:txBody>
      </p:sp>
      <p:pic>
        <p:nvPicPr>
          <p:cNvPr id="21507" name="Picture 2" descr="Steam pipes and vents.jpg">
            <a:extLst>
              <a:ext uri="{FF2B5EF4-FFF2-40B4-BE49-F238E27FC236}">
                <a16:creationId xmlns:a16="http://schemas.microsoft.com/office/drawing/2014/main" id="{0721EABB-33E8-46A3-B53C-531B39B66B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68580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0B833441-BCB8-48EE-B790-081B62A3A3B9}"/>
              </a:ext>
            </a:extLst>
          </p:cNvPr>
          <p:cNvSpPr/>
          <p:nvPr/>
        </p:nvSpPr>
        <p:spPr>
          <a:xfrm>
            <a:off x="4191000" y="2133600"/>
            <a:ext cx="1219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t>Underground steam pipes</a:t>
            </a:r>
          </a:p>
        </p:txBody>
      </p:sp>
      <p:cxnSp>
        <p:nvCxnSpPr>
          <p:cNvPr id="7" name="Straight Arrow Connector 6">
            <a:extLst>
              <a:ext uri="{FF2B5EF4-FFF2-40B4-BE49-F238E27FC236}">
                <a16:creationId xmlns:a16="http://schemas.microsoft.com/office/drawing/2014/main" id="{A9F83B9C-5783-4C99-BEE5-CE0DCA03E016}"/>
              </a:ext>
            </a:extLst>
          </p:cNvPr>
          <p:cNvCxnSpPr/>
          <p:nvPr/>
        </p:nvCxnSpPr>
        <p:spPr>
          <a:xfrm rot="10800000" flipV="1">
            <a:off x="3276600" y="2514600"/>
            <a:ext cx="914400"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1510" name="TextBox 10">
            <a:extLst>
              <a:ext uri="{FF2B5EF4-FFF2-40B4-BE49-F238E27FC236}">
                <a16:creationId xmlns:a16="http://schemas.microsoft.com/office/drawing/2014/main" id="{13D7AAE3-74AD-4447-B45A-00D099708334}"/>
              </a:ext>
            </a:extLst>
          </p:cNvPr>
          <p:cNvSpPr txBox="1">
            <a:spLocks noChangeArrowheads="1"/>
          </p:cNvSpPr>
          <p:nvPr/>
        </p:nvSpPr>
        <p:spPr bwMode="auto">
          <a:xfrm>
            <a:off x="173038" y="6019800"/>
            <a:ext cx="874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w Cen MT" panose="020B0602020104020603" pitchFamily="34" charset="0"/>
              </a:defRPr>
            </a:lvl1pPr>
            <a:lvl2pPr marL="742950" indent="-285750">
              <a:spcBef>
                <a:spcPct val="20000"/>
              </a:spcBef>
              <a:buFont typeface="Arial" panose="020B0604020202020204" pitchFamily="34" charset="0"/>
              <a:buChar char="–"/>
              <a:defRPr sz="2800">
                <a:solidFill>
                  <a:schemeClr val="tx1"/>
                </a:solidFill>
                <a:latin typeface="Tw Cen MT" panose="020B0602020104020603" pitchFamily="34" charset="0"/>
              </a:defRPr>
            </a:lvl2pPr>
            <a:lvl3pPr marL="1143000" indent="-228600">
              <a:spcBef>
                <a:spcPct val="20000"/>
              </a:spcBef>
              <a:buFont typeface="Arial" panose="020B0604020202020204" pitchFamily="34" charset="0"/>
              <a:buChar char="•"/>
              <a:defRPr sz="2400">
                <a:solidFill>
                  <a:schemeClr val="tx1"/>
                </a:solidFill>
                <a:latin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800">
                <a:solidFill>
                  <a:srgbClr val="FFFF00"/>
                </a:solidFill>
              </a:rPr>
              <a:t>(All images courtesy of Stockton Infrared Thermographic Services (www.stocktoninfrared.com)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0EFBE0E-96CC-4D53-A919-418F4B5D9BC2}"/>
              </a:ext>
            </a:extLst>
          </p:cNvPr>
          <p:cNvSpPr>
            <a:spLocks noGrp="1"/>
          </p:cNvSpPr>
          <p:nvPr>
            <p:ph type="title"/>
          </p:nvPr>
        </p:nvSpPr>
        <p:spPr/>
        <p:txBody>
          <a:bodyPr/>
          <a:lstStyle/>
          <a:p>
            <a:pPr eaLnBrk="1" hangingPunct="1"/>
            <a:r>
              <a:rPr lang="en-US" altLang="en-US"/>
              <a:t>Power Generation</a:t>
            </a:r>
          </a:p>
        </p:txBody>
      </p:sp>
      <p:pic>
        <p:nvPicPr>
          <p:cNvPr id="19459" name="Picture 2">
            <a:extLst>
              <a:ext uri="{FF2B5EF4-FFF2-40B4-BE49-F238E27FC236}">
                <a16:creationId xmlns:a16="http://schemas.microsoft.com/office/drawing/2014/main" id="{779ED19B-587A-4BE2-BA66-60B2848D7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313" y="1752600"/>
            <a:ext cx="5921375"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a:extLst>
              <a:ext uri="{FF2B5EF4-FFF2-40B4-BE49-F238E27FC236}">
                <a16:creationId xmlns:a16="http://schemas.microsoft.com/office/drawing/2014/main" id="{753AFB3C-ABCA-4081-A870-39BB87BEF6BC}"/>
              </a:ext>
            </a:extLst>
          </p:cNvPr>
          <p:cNvSpPr txBox="1">
            <a:spLocks noChangeArrowheads="1"/>
          </p:cNvSpPr>
          <p:nvPr/>
        </p:nvSpPr>
        <p:spPr bwMode="auto">
          <a:xfrm>
            <a:off x="2419350" y="5638800"/>
            <a:ext cx="4210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w Cen MT" panose="020B0602020104020603" pitchFamily="34" charset="0"/>
              </a:defRPr>
            </a:lvl1pPr>
            <a:lvl2pPr marL="742950" indent="-285750">
              <a:spcBef>
                <a:spcPct val="20000"/>
              </a:spcBef>
              <a:buFont typeface="Arial" panose="020B0604020202020204" pitchFamily="34" charset="0"/>
              <a:buChar char="–"/>
              <a:defRPr sz="2800">
                <a:solidFill>
                  <a:schemeClr val="tx1"/>
                </a:solidFill>
                <a:latin typeface="Tw Cen MT" panose="020B0602020104020603" pitchFamily="34" charset="0"/>
              </a:defRPr>
            </a:lvl2pPr>
            <a:lvl3pPr marL="1143000" indent="-228600">
              <a:spcBef>
                <a:spcPct val="20000"/>
              </a:spcBef>
              <a:buFont typeface="Arial" panose="020B0604020202020204" pitchFamily="34" charset="0"/>
              <a:buChar char="•"/>
              <a:defRPr sz="2400">
                <a:solidFill>
                  <a:schemeClr val="tx1"/>
                </a:solidFill>
                <a:latin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800"/>
              <a:t>Hot spots on a high voltage transmission line</a:t>
            </a:r>
          </a:p>
        </p:txBody>
      </p:sp>
      <p:sp>
        <p:nvSpPr>
          <p:cNvPr id="19461" name="TextBox 4">
            <a:extLst>
              <a:ext uri="{FF2B5EF4-FFF2-40B4-BE49-F238E27FC236}">
                <a16:creationId xmlns:a16="http://schemas.microsoft.com/office/drawing/2014/main" id="{916B664A-4A33-4E7B-9C4C-05225695D69D}"/>
              </a:ext>
            </a:extLst>
          </p:cNvPr>
          <p:cNvSpPr txBox="1">
            <a:spLocks noChangeArrowheads="1"/>
          </p:cNvSpPr>
          <p:nvPr/>
        </p:nvSpPr>
        <p:spPr bwMode="auto">
          <a:xfrm>
            <a:off x="173038" y="6019800"/>
            <a:ext cx="874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w Cen MT" panose="020B0602020104020603" pitchFamily="34" charset="0"/>
              </a:defRPr>
            </a:lvl1pPr>
            <a:lvl2pPr marL="742950" indent="-285750">
              <a:spcBef>
                <a:spcPct val="20000"/>
              </a:spcBef>
              <a:buFont typeface="Arial" panose="020B0604020202020204" pitchFamily="34" charset="0"/>
              <a:buChar char="–"/>
              <a:defRPr sz="2800">
                <a:solidFill>
                  <a:schemeClr val="tx1"/>
                </a:solidFill>
                <a:latin typeface="Tw Cen MT" panose="020B0602020104020603" pitchFamily="34" charset="0"/>
              </a:defRPr>
            </a:lvl2pPr>
            <a:lvl3pPr marL="1143000" indent="-228600">
              <a:spcBef>
                <a:spcPct val="20000"/>
              </a:spcBef>
              <a:buFont typeface="Arial" panose="020B0604020202020204" pitchFamily="34" charset="0"/>
              <a:buChar char="•"/>
              <a:defRPr sz="2400">
                <a:solidFill>
                  <a:schemeClr val="tx1"/>
                </a:solidFill>
                <a:latin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800" dirty="0">
                <a:solidFill>
                  <a:srgbClr val="FFFF00"/>
                </a:solidFill>
              </a:rPr>
              <a:t>(All images courtesy of Stockton Infrared Thermographic Services (www.stocktoninfrared.com)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79340A9-BDFF-4B11-8DC0-3DB5CC7B738F}"/>
              </a:ext>
            </a:extLst>
          </p:cNvPr>
          <p:cNvSpPr>
            <a:spLocks noGrp="1"/>
          </p:cNvSpPr>
          <p:nvPr>
            <p:ph type="title"/>
          </p:nvPr>
        </p:nvSpPr>
        <p:spPr/>
        <p:txBody>
          <a:bodyPr/>
          <a:lstStyle/>
          <a:p>
            <a:pPr eaLnBrk="1" hangingPunct="1"/>
            <a:r>
              <a:rPr lang="en-US" altLang="en-US"/>
              <a:t>Otherwise, Non-Visible Activity</a:t>
            </a:r>
          </a:p>
        </p:txBody>
      </p:sp>
      <p:pic>
        <p:nvPicPr>
          <p:cNvPr id="20483" name="Picture 2" descr="Stadium.jpg">
            <a:extLst>
              <a:ext uri="{FF2B5EF4-FFF2-40B4-BE49-F238E27FC236}">
                <a16:creationId xmlns:a16="http://schemas.microsoft.com/office/drawing/2014/main" id="{B0ECE26A-564A-4787-9B20-519BD59BBC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57400"/>
            <a:ext cx="719772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882F959A-9C73-4E75-A2A6-8A69CD516595}"/>
              </a:ext>
            </a:extLst>
          </p:cNvPr>
          <p:cNvSpPr/>
          <p:nvPr/>
        </p:nvSpPr>
        <p:spPr>
          <a:xfrm>
            <a:off x="3695700" y="45720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Entrance Lights</a:t>
            </a:r>
          </a:p>
        </p:txBody>
      </p:sp>
      <p:sp>
        <p:nvSpPr>
          <p:cNvPr id="5" name="Rounded Rectangle 4">
            <a:extLst>
              <a:ext uri="{FF2B5EF4-FFF2-40B4-BE49-F238E27FC236}">
                <a16:creationId xmlns:a16="http://schemas.microsoft.com/office/drawing/2014/main" id="{765C55DA-B0C1-4A36-8A31-ED86B7C0355E}"/>
              </a:ext>
            </a:extLst>
          </p:cNvPr>
          <p:cNvSpPr/>
          <p:nvPr/>
        </p:nvSpPr>
        <p:spPr>
          <a:xfrm>
            <a:off x="3886200" y="26670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Office Activity</a:t>
            </a:r>
          </a:p>
        </p:txBody>
      </p:sp>
      <p:cxnSp>
        <p:nvCxnSpPr>
          <p:cNvPr id="6" name="Straight Arrow Connector 5">
            <a:extLst>
              <a:ext uri="{FF2B5EF4-FFF2-40B4-BE49-F238E27FC236}">
                <a16:creationId xmlns:a16="http://schemas.microsoft.com/office/drawing/2014/main" id="{60F984B1-3D29-4394-81D5-86396B238507}"/>
              </a:ext>
            </a:extLst>
          </p:cNvPr>
          <p:cNvCxnSpPr>
            <a:stCxn id="4" idx="1"/>
          </p:cNvCxnSpPr>
          <p:nvPr/>
        </p:nvCxnSpPr>
        <p:spPr>
          <a:xfrm rot="10800000">
            <a:off x="1981200" y="4267200"/>
            <a:ext cx="171450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D80059F-7A38-4B2E-9600-E0D7B3A4C6C9}"/>
              </a:ext>
            </a:extLst>
          </p:cNvPr>
          <p:cNvCxnSpPr>
            <a:stCxn id="5" idx="1"/>
          </p:cNvCxnSpPr>
          <p:nvPr/>
        </p:nvCxnSpPr>
        <p:spPr>
          <a:xfrm rot="10800000" flipV="1">
            <a:off x="2667000" y="3048000"/>
            <a:ext cx="1219200" cy="1524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0488" name="TextBox 10">
            <a:extLst>
              <a:ext uri="{FF2B5EF4-FFF2-40B4-BE49-F238E27FC236}">
                <a16:creationId xmlns:a16="http://schemas.microsoft.com/office/drawing/2014/main" id="{69E92581-B72F-46D7-96EF-EA5EEB973BCB}"/>
              </a:ext>
            </a:extLst>
          </p:cNvPr>
          <p:cNvSpPr txBox="1">
            <a:spLocks noChangeArrowheads="1"/>
          </p:cNvSpPr>
          <p:nvPr/>
        </p:nvSpPr>
        <p:spPr bwMode="auto">
          <a:xfrm>
            <a:off x="3276600" y="1447800"/>
            <a:ext cx="2605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w Cen MT" panose="020B0602020104020603" pitchFamily="34" charset="0"/>
              </a:defRPr>
            </a:lvl1pPr>
            <a:lvl2pPr marL="742950" indent="-285750">
              <a:spcBef>
                <a:spcPct val="20000"/>
              </a:spcBef>
              <a:buFont typeface="Arial" panose="020B0604020202020204" pitchFamily="34" charset="0"/>
              <a:buChar char="–"/>
              <a:defRPr sz="2800">
                <a:solidFill>
                  <a:schemeClr val="tx1"/>
                </a:solidFill>
                <a:latin typeface="Tw Cen MT" panose="020B0602020104020603" pitchFamily="34" charset="0"/>
              </a:defRPr>
            </a:lvl2pPr>
            <a:lvl3pPr marL="1143000" indent="-228600">
              <a:spcBef>
                <a:spcPct val="20000"/>
              </a:spcBef>
              <a:buFont typeface="Arial" panose="020B0604020202020204" pitchFamily="34" charset="0"/>
              <a:buChar char="•"/>
              <a:defRPr sz="2400">
                <a:solidFill>
                  <a:schemeClr val="tx1"/>
                </a:solidFill>
                <a:latin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a:t>Empty Stadium</a:t>
            </a:r>
          </a:p>
        </p:txBody>
      </p:sp>
      <p:sp>
        <p:nvSpPr>
          <p:cNvPr id="20489" name="TextBox 12">
            <a:extLst>
              <a:ext uri="{FF2B5EF4-FFF2-40B4-BE49-F238E27FC236}">
                <a16:creationId xmlns:a16="http://schemas.microsoft.com/office/drawing/2014/main" id="{3FF9B651-959A-4A2E-9129-9C430AB8098C}"/>
              </a:ext>
            </a:extLst>
          </p:cNvPr>
          <p:cNvSpPr txBox="1">
            <a:spLocks noChangeArrowheads="1"/>
          </p:cNvSpPr>
          <p:nvPr/>
        </p:nvSpPr>
        <p:spPr bwMode="auto">
          <a:xfrm>
            <a:off x="173038" y="6019800"/>
            <a:ext cx="874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w Cen MT" panose="020B0602020104020603" pitchFamily="34" charset="0"/>
              </a:defRPr>
            </a:lvl1pPr>
            <a:lvl2pPr marL="742950" indent="-285750">
              <a:spcBef>
                <a:spcPct val="20000"/>
              </a:spcBef>
              <a:buFont typeface="Arial" panose="020B0604020202020204" pitchFamily="34" charset="0"/>
              <a:buChar char="–"/>
              <a:defRPr sz="2800">
                <a:solidFill>
                  <a:schemeClr val="tx1"/>
                </a:solidFill>
                <a:latin typeface="Tw Cen MT" panose="020B0602020104020603" pitchFamily="34" charset="0"/>
              </a:defRPr>
            </a:lvl2pPr>
            <a:lvl3pPr marL="1143000" indent="-228600">
              <a:spcBef>
                <a:spcPct val="20000"/>
              </a:spcBef>
              <a:buFont typeface="Arial" panose="020B0604020202020204" pitchFamily="34" charset="0"/>
              <a:buChar char="•"/>
              <a:defRPr sz="2400">
                <a:solidFill>
                  <a:schemeClr val="tx1"/>
                </a:solidFill>
                <a:latin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800" dirty="0">
                <a:solidFill>
                  <a:srgbClr val="FFFF00"/>
                </a:solidFill>
              </a:rPr>
              <a:t>(All images courtesy of Stockton Infrared Thermographic Services (www.stocktoninfrared.com)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F35C771-84CF-41B3-AA3C-F6211463C336}"/>
              </a:ext>
            </a:extLst>
          </p:cNvPr>
          <p:cNvSpPr>
            <a:spLocks noGrp="1"/>
          </p:cNvSpPr>
          <p:nvPr>
            <p:ph type="title"/>
          </p:nvPr>
        </p:nvSpPr>
        <p:spPr/>
        <p:txBody>
          <a:bodyPr/>
          <a:lstStyle/>
          <a:p>
            <a:pPr eaLnBrk="1" hangingPunct="1"/>
            <a:r>
              <a:rPr lang="en-US" altLang="en-US"/>
              <a:t>Temporal Activity</a:t>
            </a:r>
          </a:p>
        </p:txBody>
      </p:sp>
      <p:pic>
        <p:nvPicPr>
          <p:cNvPr id="18435" name="Picture 2" descr="Truck Depot.jpg">
            <a:extLst>
              <a:ext uri="{FF2B5EF4-FFF2-40B4-BE49-F238E27FC236}">
                <a16:creationId xmlns:a16="http://schemas.microsoft.com/office/drawing/2014/main" id="{26F71311-EC64-4D6F-AB0F-E505A048A4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1790700"/>
            <a:ext cx="7053262"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a:extLst>
              <a:ext uri="{FF2B5EF4-FFF2-40B4-BE49-F238E27FC236}">
                <a16:creationId xmlns:a16="http://schemas.microsoft.com/office/drawing/2014/main" id="{3CB0297F-AC79-46D4-81BD-440B14A027DC}"/>
              </a:ext>
            </a:extLst>
          </p:cNvPr>
          <p:cNvSpPr txBox="1">
            <a:spLocks noChangeArrowheads="1"/>
          </p:cNvSpPr>
          <p:nvPr/>
        </p:nvSpPr>
        <p:spPr bwMode="auto">
          <a:xfrm>
            <a:off x="3505200" y="1320800"/>
            <a:ext cx="2124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w Cen MT" panose="020B0602020104020603" pitchFamily="34" charset="0"/>
              </a:defRPr>
            </a:lvl1pPr>
            <a:lvl2pPr marL="742950" indent="-285750">
              <a:spcBef>
                <a:spcPct val="20000"/>
              </a:spcBef>
              <a:buFont typeface="Arial" panose="020B0604020202020204" pitchFamily="34" charset="0"/>
              <a:buChar char="–"/>
              <a:defRPr sz="2800">
                <a:solidFill>
                  <a:schemeClr val="tx1"/>
                </a:solidFill>
                <a:latin typeface="Tw Cen MT" panose="020B0602020104020603" pitchFamily="34" charset="0"/>
              </a:defRPr>
            </a:lvl2pPr>
            <a:lvl3pPr marL="1143000" indent="-228600">
              <a:spcBef>
                <a:spcPct val="20000"/>
              </a:spcBef>
              <a:buFont typeface="Arial" panose="020B0604020202020204" pitchFamily="34" charset="0"/>
              <a:buChar char="•"/>
              <a:defRPr sz="2400">
                <a:solidFill>
                  <a:schemeClr val="tx1"/>
                </a:solidFill>
                <a:latin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dirty="0"/>
              <a:t>Truck Depot</a:t>
            </a:r>
          </a:p>
        </p:txBody>
      </p:sp>
      <p:sp>
        <p:nvSpPr>
          <p:cNvPr id="5" name="Rounded Rectangle 4">
            <a:extLst>
              <a:ext uri="{FF2B5EF4-FFF2-40B4-BE49-F238E27FC236}">
                <a16:creationId xmlns:a16="http://schemas.microsoft.com/office/drawing/2014/main" id="{CBE2B8D4-0FDE-4A38-ABCA-8D24365BC9D1}"/>
              </a:ext>
            </a:extLst>
          </p:cNvPr>
          <p:cNvSpPr/>
          <p:nvPr/>
        </p:nvSpPr>
        <p:spPr>
          <a:xfrm>
            <a:off x="1676400" y="2628900"/>
            <a:ext cx="1905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Spots where trucks used to be</a:t>
            </a:r>
          </a:p>
        </p:txBody>
      </p:sp>
      <p:sp>
        <p:nvSpPr>
          <p:cNvPr id="6" name="Rounded Rectangle 5">
            <a:extLst>
              <a:ext uri="{FF2B5EF4-FFF2-40B4-BE49-F238E27FC236}">
                <a16:creationId xmlns:a16="http://schemas.microsoft.com/office/drawing/2014/main" id="{A0962A61-575A-4890-94D5-CB59F2E5F0D9}"/>
              </a:ext>
            </a:extLst>
          </p:cNvPr>
          <p:cNvSpPr/>
          <p:nvPr/>
        </p:nvSpPr>
        <p:spPr>
          <a:xfrm>
            <a:off x="2209800" y="38481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Current trucks</a:t>
            </a:r>
          </a:p>
        </p:txBody>
      </p:sp>
      <p:sp>
        <p:nvSpPr>
          <p:cNvPr id="7" name="Rounded Rectangle 6">
            <a:extLst>
              <a:ext uri="{FF2B5EF4-FFF2-40B4-BE49-F238E27FC236}">
                <a16:creationId xmlns:a16="http://schemas.microsoft.com/office/drawing/2014/main" id="{19F9D08B-F312-41D4-BAA9-187A29F79A45}"/>
              </a:ext>
            </a:extLst>
          </p:cNvPr>
          <p:cNvSpPr/>
          <p:nvPr/>
        </p:nvSpPr>
        <p:spPr>
          <a:xfrm>
            <a:off x="6248400" y="23241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Truck with idling engine</a:t>
            </a:r>
          </a:p>
        </p:txBody>
      </p:sp>
      <p:cxnSp>
        <p:nvCxnSpPr>
          <p:cNvPr id="8" name="Straight Arrow Connector 7">
            <a:extLst>
              <a:ext uri="{FF2B5EF4-FFF2-40B4-BE49-F238E27FC236}">
                <a16:creationId xmlns:a16="http://schemas.microsoft.com/office/drawing/2014/main" id="{635FB338-2641-44E6-9EA0-3CBA65B2B99B}"/>
              </a:ext>
            </a:extLst>
          </p:cNvPr>
          <p:cNvCxnSpPr/>
          <p:nvPr/>
        </p:nvCxnSpPr>
        <p:spPr>
          <a:xfrm>
            <a:off x="3581400" y="2933700"/>
            <a:ext cx="76200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65D347A-BAC4-4994-8A2A-E9784E7E2292}"/>
              </a:ext>
            </a:extLst>
          </p:cNvPr>
          <p:cNvCxnSpPr>
            <a:stCxn id="6" idx="3"/>
          </p:cNvCxnSpPr>
          <p:nvPr/>
        </p:nvCxnSpPr>
        <p:spPr>
          <a:xfrm flipV="1">
            <a:off x="3962400" y="4152900"/>
            <a:ext cx="1295400" cy="76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9731EA6-B273-432D-8035-094DB278609D}"/>
              </a:ext>
            </a:extLst>
          </p:cNvPr>
          <p:cNvCxnSpPr>
            <a:stCxn id="7" idx="2"/>
          </p:cNvCxnSpPr>
          <p:nvPr/>
        </p:nvCxnSpPr>
        <p:spPr>
          <a:xfrm rot="5400000">
            <a:off x="6115050" y="3600450"/>
            <a:ext cx="1524000" cy="4953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8443" name="TextBox 16">
            <a:extLst>
              <a:ext uri="{FF2B5EF4-FFF2-40B4-BE49-F238E27FC236}">
                <a16:creationId xmlns:a16="http://schemas.microsoft.com/office/drawing/2014/main" id="{9492B5CD-4208-4527-8771-3F23225EB279}"/>
              </a:ext>
            </a:extLst>
          </p:cNvPr>
          <p:cNvSpPr txBox="1">
            <a:spLocks noChangeArrowheads="1"/>
          </p:cNvSpPr>
          <p:nvPr/>
        </p:nvSpPr>
        <p:spPr bwMode="auto">
          <a:xfrm>
            <a:off x="762000" y="5765800"/>
            <a:ext cx="7918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w Cen MT" panose="020B0602020104020603" pitchFamily="34" charset="0"/>
              </a:defRPr>
            </a:lvl1pPr>
            <a:lvl2pPr marL="742950" indent="-285750">
              <a:spcBef>
                <a:spcPct val="20000"/>
              </a:spcBef>
              <a:buFont typeface="Arial" panose="020B0604020202020204" pitchFamily="34" charset="0"/>
              <a:buChar char="–"/>
              <a:defRPr sz="2800">
                <a:solidFill>
                  <a:schemeClr val="tx1"/>
                </a:solidFill>
                <a:latin typeface="Tw Cen MT" panose="020B0602020104020603" pitchFamily="34" charset="0"/>
              </a:defRPr>
            </a:lvl2pPr>
            <a:lvl3pPr marL="1143000" indent="-228600">
              <a:spcBef>
                <a:spcPct val="20000"/>
              </a:spcBef>
              <a:buFont typeface="Arial" panose="020B0604020202020204" pitchFamily="34" charset="0"/>
              <a:buChar char="•"/>
              <a:defRPr sz="2400">
                <a:solidFill>
                  <a:schemeClr val="tx1"/>
                </a:solidFill>
                <a:latin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800"/>
              <a:t>Temperature estimates from the image, surface models, and weather data allow the </a:t>
            </a:r>
          </a:p>
          <a:p>
            <a:pPr eaLnBrk="1" hangingPunct="1">
              <a:spcBef>
                <a:spcPct val="0"/>
              </a:spcBef>
              <a:buFontTx/>
              <a:buNone/>
            </a:pPr>
            <a:r>
              <a:rPr lang="en-US" altLang="en-US" sz="1800"/>
              <a:t>derivation of the time since the vehicle left</a:t>
            </a:r>
          </a:p>
        </p:txBody>
      </p:sp>
      <p:sp>
        <p:nvSpPr>
          <p:cNvPr id="18444" name="TextBox 17">
            <a:extLst>
              <a:ext uri="{FF2B5EF4-FFF2-40B4-BE49-F238E27FC236}">
                <a16:creationId xmlns:a16="http://schemas.microsoft.com/office/drawing/2014/main" id="{A6CC7858-B7DF-417F-9285-D63D719B05E2}"/>
              </a:ext>
            </a:extLst>
          </p:cNvPr>
          <p:cNvSpPr txBox="1">
            <a:spLocks noChangeArrowheads="1"/>
          </p:cNvSpPr>
          <p:nvPr/>
        </p:nvSpPr>
        <p:spPr bwMode="auto">
          <a:xfrm>
            <a:off x="173038" y="6299200"/>
            <a:ext cx="874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w Cen MT" panose="020B0602020104020603" pitchFamily="34" charset="0"/>
              </a:defRPr>
            </a:lvl1pPr>
            <a:lvl2pPr marL="742950" indent="-285750">
              <a:spcBef>
                <a:spcPct val="20000"/>
              </a:spcBef>
              <a:buFont typeface="Arial" panose="020B0604020202020204" pitchFamily="34" charset="0"/>
              <a:buChar char="–"/>
              <a:defRPr sz="2800">
                <a:solidFill>
                  <a:schemeClr val="tx1"/>
                </a:solidFill>
                <a:latin typeface="Tw Cen MT" panose="020B0602020104020603" pitchFamily="34" charset="0"/>
              </a:defRPr>
            </a:lvl2pPr>
            <a:lvl3pPr marL="1143000" indent="-228600">
              <a:spcBef>
                <a:spcPct val="20000"/>
              </a:spcBef>
              <a:buFont typeface="Arial" panose="020B0604020202020204" pitchFamily="34" charset="0"/>
              <a:buChar char="•"/>
              <a:defRPr sz="2400">
                <a:solidFill>
                  <a:schemeClr val="tx1"/>
                </a:solidFill>
                <a:latin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800">
                <a:solidFill>
                  <a:srgbClr val="FFFF00"/>
                </a:solidFill>
              </a:rPr>
              <a:t>(All images courtesy of Stockton Infrared Thermographic Services (www.stocktoninfrared.com)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613108D-CC49-4CB9-806C-7853F2D20A73}"/>
              </a:ext>
            </a:extLst>
          </p:cNvPr>
          <p:cNvSpPr>
            <a:spLocks noGrp="1"/>
          </p:cNvSpPr>
          <p:nvPr>
            <p:ph type="title"/>
          </p:nvPr>
        </p:nvSpPr>
        <p:spPr/>
        <p:txBody>
          <a:bodyPr/>
          <a:lstStyle/>
          <a:p>
            <a:pPr eaLnBrk="1" hangingPunct="1"/>
            <a:r>
              <a:rPr lang="en-US" altLang="en-US" sz="3600"/>
              <a:t>Open Water Detection and Tracking</a:t>
            </a:r>
          </a:p>
        </p:txBody>
      </p:sp>
      <p:pic>
        <p:nvPicPr>
          <p:cNvPr id="22531" name="Picture 2" descr="Stream.jpg">
            <a:extLst>
              <a:ext uri="{FF2B5EF4-FFF2-40B4-BE49-F238E27FC236}">
                <a16:creationId xmlns:a16="http://schemas.microsoft.com/office/drawing/2014/main" id="{C3E656E6-4031-4157-A487-95AB282EA8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75438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3">
            <a:extLst>
              <a:ext uri="{FF2B5EF4-FFF2-40B4-BE49-F238E27FC236}">
                <a16:creationId xmlns:a16="http://schemas.microsoft.com/office/drawing/2014/main" id="{6895FC9E-4CAE-4D84-A8D3-801658488143}"/>
              </a:ext>
            </a:extLst>
          </p:cNvPr>
          <p:cNvSpPr txBox="1">
            <a:spLocks noChangeArrowheads="1"/>
          </p:cNvSpPr>
          <p:nvPr/>
        </p:nvSpPr>
        <p:spPr bwMode="auto">
          <a:xfrm>
            <a:off x="685800" y="1581150"/>
            <a:ext cx="754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w Cen MT" panose="020B0602020104020603" pitchFamily="34" charset="0"/>
              </a:defRPr>
            </a:lvl1pPr>
            <a:lvl2pPr marL="742950" indent="-285750">
              <a:spcBef>
                <a:spcPct val="20000"/>
              </a:spcBef>
              <a:buFont typeface="Arial" panose="020B0604020202020204" pitchFamily="34" charset="0"/>
              <a:buChar char="–"/>
              <a:defRPr sz="2800">
                <a:solidFill>
                  <a:schemeClr val="tx1"/>
                </a:solidFill>
                <a:latin typeface="Tw Cen MT" panose="020B0602020104020603" pitchFamily="34" charset="0"/>
              </a:defRPr>
            </a:lvl2pPr>
            <a:lvl3pPr marL="1143000" indent="-228600">
              <a:spcBef>
                <a:spcPct val="20000"/>
              </a:spcBef>
              <a:buFont typeface="Arial" panose="020B0604020202020204" pitchFamily="34" charset="0"/>
              <a:buChar char="•"/>
              <a:defRPr sz="2400">
                <a:solidFill>
                  <a:schemeClr val="tx1"/>
                </a:solidFill>
                <a:latin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000"/>
              <a:t>Stream winding through housing developments and under roads</a:t>
            </a:r>
          </a:p>
        </p:txBody>
      </p:sp>
      <p:sp>
        <p:nvSpPr>
          <p:cNvPr id="22533" name="TextBox 4">
            <a:extLst>
              <a:ext uri="{FF2B5EF4-FFF2-40B4-BE49-F238E27FC236}">
                <a16:creationId xmlns:a16="http://schemas.microsoft.com/office/drawing/2014/main" id="{66E2A2D2-E298-48E4-8AE9-664EBC961AB6}"/>
              </a:ext>
            </a:extLst>
          </p:cNvPr>
          <p:cNvSpPr txBox="1">
            <a:spLocks noChangeArrowheads="1"/>
          </p:cNvSpPr>
          <p:nvPr/>
        </p:nvSpPr>
        <p:spPr bwMode="auto">
          <a:xfrm>
            <a:off x="173038" y="6019800"/>
            <a:ext cx="874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w Cen MT" panose="020B0602020104020603" pitchFamily="34" charset="0"/>
              </a:defRPr>
            </a:lvl1pPr>
            <a:lvl2pPr marL="742950" indent="-285750">
              <a:spcBef>
                <a:spcPct val="20000"/>
              </a:spcBef>
              <a:buFont typeface="Arial" panose="020B0604020202020204" pitchFamily="34" charset="0"/>
              <a:buChar char="–"/>
              <a:defRPr sz="2800">
                <a:solidFill>
                  <a:schemeClr val="tx1"/>
                </a:solidFill>
                <a:latin typeface="Tw Cen MT" panose="020B0602020104020603" pitchFamily="34" charset="0"/>
              </a:defRPr>
            </a:lvl2pPr>
            <a:lvl3pPr marL="1143000" indent="-228600">
              <a:spcBef>
                <a:spcPct val="20000"/>
              </a:spcBef>
              <a:buFont typeface="Arial" panose="020B0604020202020204" pitchFamily="34" charset="0"/>
              <a:buChar char="•"/>
              <a:defRPr sz="2400">
                <a:solidFill>
                  <a:schemeClr val="tx1"/>
                </a:solidFill>
                <a:latin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800" dirty="0">
                <a:solidFill>
                  <a:srgbClr val="FFFF00"/>
                </a:solidFill>
              </a:rPr>
              <a:t>(All images courtesy of Stockton Infrared Thermographic Services (www.stocktoninfrared.com)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E03DDA8-543B-4009-8996-EDAA9AC5FB66}"/>
              </a:ext>
            </a:extLst>
          </p:cNvPr>
          <p:cNvSpPr>
            <a:spLocks noGrp="1"/>
          </p:cNvSpPr>
          <p:nvPr>
            <p:ph type="title"/>
          </p:nvPr>
        </p:nvSpPr>
        <p:spPr/>
        <p:txBody>
          <a:bodyPr/>
          <a:lstStyle/>
          <a:p>
            <a:r>
              <a:rPr lang="en-US" altLang="en-US"/>
              <a:t>Lake Anna, VA Power Plant</a:t>
            </a:r>
          </a:p>
        </p:txBody>
      </p:sp>
      <p:pic>
        <p:nvPicPr>
          <p:cNvPr id="23555" name="Picture 4">
            <a:extLst>
              <a:ext uri="{FF2B5EF4-FFF2-40B4-BE49-F238E27FC236}">
                <a16:creationId xmlns:a16="http://schemas.microsoft.com/office/drawing/2014/main" id="{F7784B6E-C3D7-4A6C-ACD3-F789A464F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49400"/>
            <a:ext cx="76200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FBB2540-801E-43D6-B6D2-5B8AC26FA31E}"/>
              </a:ext>
            </a:extLst>
          </p:cNvPr>
          <p:cNvSpPr txBox="1"/>
          <p:nvPr/>
        </p:nvSpPr>
        <p:spPr>
          <a:xfrm>
            <a:off x="1524001" y="5715000"/>
            <a:ext cx="6019800" cy="646331"/>
          </a:xfrm>
          <a:prstGeom prst="rect">
            <a:avLst/>
          </a:prstGeom>
          <a:noFill/>
        </p:spPr>
        <p:txBody>
          <a:bodyPr wrap="square" rtlCol="0">
            <a:spAutoFit/>
          </a:bodyPr>
          <a:lstStyle/>
          <a:p>
            <a:pPr algn="ctr"/>
            <a:r>
              <a:rPr lang="en-US" dirty="0"/>
              <a:t>Thermal IR sees the warm water generated by the cooling of the nuclear power plant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218034</TotalTime>
  <Words>1284</Words>
  <Application>Microsoft Office PowerPoint</Application>
  <PresentationFormat>On-screen Show (4:3)</PresentationFormat>
  <Paragraphs>164</Paragraphs>
  <Slides>30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ArialMT</vt:lpstr>
      <vt:lpstr>Calibri</vt:lpstr>
      <vt:lpstr>Calibri-Bold</vt:lpstr>
      <vt:lpstr>Cambria Math</vt:lpstr>
      <vt:lpstr>Tw Cen MT</vt:lpstr>
      <vt:lpstr>Wingdings</vt:lpstr>
      <vt:lpstr>Office Theme</vt:lpstr>
      <vt:lpstr>Custom Design</vt:lpstr>
      <vt:lpstr>A Review of Thermal IR Imaging</vt:lpstr>
      <vt:lpstr>IR Imagery Provides Information Unavailable in Visible Imagery</vt:lpstr>
      <vt:lpstr>Heat Loss</vt:lpstr>
      <vt:lpstr>Hidden Activity</vt:lpstr>
      <vt:lpstr>Power Generation</vt:lpstr>
      <vt:lpstr>Otherwise, Non-Visible Activity</vt:lpstr>
      <vt:lpstr>Temporal Activity</vt:lpstr>
      <vt:lpstr>Open Water Detection and Tracking</vt:lpstr>
      <vt:lpstr>Lake Anna, VA Power Plant</vt:lpstr>
      <vt:lpstr>New Orleans, LA</vt:lpstr>
      <vt:lpstr>New Orleans, LA Before and After Hurricane Ida</vt:lpstr>
      <vt:lpstr>Evapotranspiration</vt:lpstr>
      <vt:lpstr>Land Surface Temperature Map of Seattle and Environs</vt:lpstr>
      <vt:lpstr>Crop Stress in Sacramento</vt:lpstr>
      <vt:lpstr>Evapotranspiration Stress on Crops in Costa Rica</vt:lpstr>
      <vt:lpstr>Day Night Variations</vt:lpstr>
      <vt:lpstr>Diurnal Temperature Variation</vt:lpstr>
      <vt:lpstr>What IR Imagery Isn’t</vt:lpstr>
      <vt:lpstr>Image Comparison Under Different Light Wavelengths</vt:lpstr>
      <vt:lpstr>The Equations for Thermal IR Are Similar to Those for Visible </vt:lpstr>
      <vt:lpstr>IR Requires Different Materials for the Optics</vt:lpstr>
      <vt:lpstr>Determining Temperature Remotely Requires Knowledge of the Target Emissivity</vt:lpstr>
      <vt:lpstr>Everything Radiates</vt:lpstr>
      <vt:lpstr>How Greenhouse Gases Increase the Earth’s Temperature</vt:lpstr>
      <vt:lpstr>Thermometry vs. Radiometry</vt:lpstr>
      <vt:lpstr>Absolute Temperature Estimates</vt:lpstr>
      <vt:lpstr>What is Calibration?</vt:lpstr>
      <vt:lpstr>Absolute Temperature Calibration Requires a Combination of Things</vt:lpstr>
      <vt:lpstr>Potential Sources of Revenue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Ellis Freedman</dc:creator>
  <cp:lastModifiedBy>Ellis Freedman</cp:lastModifiedBy>
  <cp:revision>299</cp:revision>
  <dcterms:created xsi:type="dcterms:W3CDTF">2011-02-03T12:36:41Z</dcterms:created>
  <dcterms:modified xsi:type="dcterms:W3CDTF">2022-11-09T15:44:36Z</dcterms:modified>
</cp:coreProperties>
</file>