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eg"/>
  <Default Extension="m4v" ContentType="video/unknown"/>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Lst>
  <p:notesMasterIdLst>
    <p:notesMasterId r:id="rId56"/>
  </p:notesMasterIdLst>
  <p:handoutMasterIdLst>
    <p:handoutMasterId r:id="rId57"/>
  </p:handoutMasterIdLst>
  <p:sldIdLst>
    <p:sldId id="256" r:id="rId3"/>
    <p:sldId id="362" r:id="rId4"/>
    <p:sldId id="363" r:id="rId5"/>
    <p:sldId id="364" r:id="rId6"/>
    <p:sldId id="400" r:id="rId7"/>
    <p:sldId id="365" r:id="rId8"/>
    <p:sldId id="366" r:id="rId9"/>
    <p:sldId id="367" r:id="rId10"/>
    <p:sldId id="395" r:id="rId11"/>
    <p:sldId id="369" r:id="rId12"/>
    <p:sldId id="370" r:id="rId13"/>
    <p:sldId id="371" r:id="rId14"/>
    <p:sldId id="372" r:id="rId15"/>
    <p:sldId id="373" r:id="rId16"/>
    <p:sldId id="374" r:id="rId17"/>
    <p:sldId id="375" r:id="rId18"/>
    <p:sldId id="376" r:id="rId19"/>
    <p:sldId id="399" r:id="rId20"/>
    <p:sldId id="368" r:id="rId21"/>
    <p:sldId id="380" r:id="rId22"/>
    <p:sldId id="287" r:id="rId23"/>
    <p:sldId id="313" r:id="rId24"/>
    <p:sldId id="384" r:id="rId25"/>
    <p:sldId id="377" r:id="rId26"/>
    <p:sldId id="381" r:id="rId27"/>
    <p:sldId id="382" r:id="rId28"/>
    <p:sldId id="361" r:id="rId29"/>
    <p:sldId id="383" r:id="rId30"/>
    <p:sldId id="349" r:id="rId31"/>
    <p:sldId id="387" r:id="rId32"/>
    <p:sldId id="392" r:id="rId33"/>
    <p:sldId id="388" r:id="rId34"/>
    <p:sldId id="385" r:id="rId35"/>
    <p:sldId id="314" r:id="rId36"/>
    <p:sldId id="393" r:id="rId37"/>
    <p:sldId id="391" r:id="rId38"/>
    <p:sldId id="401" r:id="rId39"/>
    <p:sldId id="329" r:id="rId40"/>
    <p:sldId id="330" r:id="rId41"/>
    <p:sldId id="396" r:id="rId42"/>
    <p:sldId id="397" r:id="rId43"/>
    <p:sldId id="343" r:id="rId44"/>
    <p:sldId id="390" r:id="rId45"/>
    <p:sldId id="344" r:id="rId46"/>
    <p:sldId id="345" r:id="rId47"/>
    <p:sldId id="335" r:id="rId48"/>
    <p:sldId id="327" r:id="rId49"/>
    <p:sldId id="331" r:id="rId50"/>
    <p:sldId id="332" r:id="rId51"/>
    <p:sldId id="398" r:id="rId52"/>
    <p:sldId id="389" r:id="rId53"/>
    <p:sldId id="338" r:id="rId54"/>
    <p:sldId id="342" r:id="rId5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5EB3"/>
    <a:srgbClr val="D06FFB"/>
    <a:srgbClr val="D17AF0"/>
    <a:srgbClr val="A18E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9313" autoAdjust="0"/>
  </p:normalViewPr>
  <p:slideViewPr>
    <p:cSldViewPr snapToGrid="0">
      <p:cViewPr>
        <p:scale>
          <a:sx n="66" d="100"/>
          <a:sy n="66" d="100"/>
        </p:scale>
        <p:origin x="785" y="-67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1733"/>
    </p:cViewPr>
  </p:sorterViewPr>
  <p:notesViewPr>
    <p:cSldViewPr snapToGrid="0">
      <p:cViewPr varScale="1">
        <p:scale>
          <a:sx n="42" d="100"/>
          <a:sy n="42" d="100"/>
        </p:scale>
        <p:origin x="-2311" y="-45"/>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A1389B-314F-4F90-8702-07AE904B98FD}" type="datetimeFigureOut">
              <a:rPr lang="en-US" smtClean="0"/>
              <a:pPr/>
              <a:t>10/24/2022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901243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DF26FD-62D9-4129-B350-EFD3653922EB}" type="datetimeFigureOut">
              <a:rPr lang="en-US" smtClean="0"/>
              <a:pPr/>
              <a:t>10/24/2022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A7C212-DDD8-4273-8031-5C19F302FA91}" type="slidenum">
              <a:rPr lang="en-US" smtClean="0"/>
              <a:pPr/>
              <a:t>‹#›</a:t>
            </a:fld>
            <a:endParaRPr lang="en-US"/>
          </a:p>
        </p:txBody>
      </p:sp>
    </p:spTree>
    <p:extLst>
      <p:ext uri="{BB962C8B-B14F-4D97-AF65-F5344CB8AC3E}">
        <p14:creationId xmlns:p14="http://schemas.microsoft.com/office/powerpoint/2010/main" val="3311115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A7C212-DDD8-4273-8031-5C19F302FA91}" type="slidenum">
              <a:rPr lang="en-US" smtClean="0"/>
              <a:pPr/>
              <a:t>1</a:t>
            </a:fld>
            <a:endParaRPr lang="en-US"/>
          </a:p>
        </p:txBody>
      </p:sp>
    </p:spTree>
    <p:extLst>
      <p:ext uri="{BB962C8B-B14F-4D97-AF65-F5344CB8AC3E}">
        <p14:creationId xmlns:p14="http://schemas.microsoft.com/office/powerpoint/2010/main" val="1502609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dirty="0"/>
              <a:t>Spatial and Temporal Resolution</a:t>
            </a:r>
          </a:p>
          <a:p>
            <a:r>
              <a:rPr lang="en-US" dirty="0"/>
              <a:t>Spatial resolution refers to the size of one pixel on the ground. For example 15 meters means that one pixel on the image corresponds to a square of 15 by 15 meters on the ground. This is also sometimes referred to as Ground Sample Distance (GSD). Temporal resolution refers to the how often data of the same area is collected. This is typically referred to as Revisit Time.</a:t>
            </a:r>
          </a:p>
          <a:p>
            <a:endParaRPr lang="en-US" dirty="0"/>
          </a:p>
          <a:p>
            <a:r>
              <a:rPr lang="en-US" dirty="0"/>
              <a:t>Sensors can trade spatial resolution for temporal resolution, but it is difficult to maximum both. Sensors that have a high spatial resolution cover a smaller area then a sensor with the same number of pixels but with a lower spatial resolution. With a smaller field of view it takes longer to cover the same area, thus as spatial resolution increases, temporal resolution decreases.</a:t>
            </a:r>
          </a:p>
          <a:p>
            <a:endParaRPr lang="en-US" dirty="0"/>
          </a:p>
          <a:p>
            <a:r>
              <a:rPr lang="en-US" dirty="0"/>
              <a:t>Freely available imagery (e.g., Landsat, Sentinel, MODIS) tends to either have a revisit time measured in days (1-4 days) with resolution in the hundreds of meters (300m-500m), or a revisit time measured in weeks (10-20 days) with resolutions in the tens of meters (10m-30m).</a:t>
            </a:r>
          </a:p>
          <a:p>
            <a:endParaRPr lang="en-US" dirty="0"/>
          </a:p>
          <a:p>
            <a:r>
              <a:rPr lang="en-US" dirty="0"/>
              <a:t>High resolution commercial imagery is available up to .3m resolution, with revisit times varying quite a bit. Some sensors are tasked, or pointed to collect specific areas rather than always just collecting the area directly below. As a result, some areas may not be covered at all by tasked satellites. While there is still a premium for the highest resolution imagery (&lt;0.50m), medium to low resolution is suitable for many applications, and increasingly affordable or available at no cost.</a:t>
            </a:r>
          </a:p>
          <a:p>
            <a:endParaRPr lang="en-US" dirty="0"/>
          </a:p>
          <a:p>
            <a:r>
              <a:rPr lang="en-US" b="1" dirty="0" err="1"/>
              <a:t>Pansharpening</a:t>
            </a:r>
            <a:endParaRPr lang="en-US" b="1" dirty="0"/>
          </a:p>
          <a:p>
            <a:r>
              <a:rPr lang="en-US" dirty="0"/>
              <a:t>Some sensors take images of lower resolution in many bands (e.g. Multispectral red, green and blue for a color image), and then have another channel with much wider spectral range (i.e. “panchromatic”) with finer resolution. By means of a mathematical relations, it is possible to increase the resolution of the multispectral bands with the higher resolution panchromatic band. Pan-sharpened imagery doesn’t add information but can be useful for images that are primarily for human viewing purposes.</a:t>
            </a:r>
          </a:p>
          <a:p>
            <a:endParaRPr lang="en-US" dirty="0"/>
          </a:p>
          <a:p>
            <a:r>
              <a:rPr lang="en-US" b="1" dirty="0"/>
              <a:t>Accuracy</a:t>
            </a:r>
          </a:p>
          <a:p>
            <a:r>
              <a:rPr lang="en-US" dirty="0"/>
              <a:t>Accuracy refers to the possible difference between the reported locations on the images and their actual location in the real world. A usual standard is a 90% likelihood within a Circular Area around the location (CE90). To ensure accuracy, satellite images are ortho-rectified for orography with either an elevation model, or using Ground Control Points (GCP).</a:t>
            </a:r>
          </a:p>
          <a:p>
            <a:endParaRPr lang="en-US" dirty="0"/>
          </a:p>
          <a:p>
            <a:r>
              <a:rPr lang="en-US" b="1" dirty="0"/>
              <a:t>What spatial resolution do I need?</a:t>
            </a:r>
          </a:p>
          <a:p>
            <a:r>
              <a:rPr lang="en-US" dirty="0"/>
              <a:t>The imagery samples below can help select the right imagery for your project. In an urban environment like Fortaleza, free pan-sharpened Landsat imagery (15m) shows the extent of the city. Medium resolution imagery like </a:t>
            </a:r>
            <a:r>
              <a:rPr lang="en-US" dirty="0" err="1"/>
              <a:t>RapidEye</a:t>
            </a:r>
            <a:r>
              <a:rPr lang="en-US" dirty="0"/>
              <a:t> (5m) shows roads. With Worldview 3 (.3m) and Pleiades (.5m) images you can count beach umbrellas.</a:t>
            </a:r>
          </a:p>
          <a:p>
            <a:endParaRPr lang="en-US" dirty="0"/>
          </a:p>
          <a:p>
            <a:endParaRPr lang="en-US" dirty="0"/>
          </a:p>
        </p:txBody>
      </p:sp>
      <p:sp>
        <p:nvSpPr>
          <p:cNvPr id="4" name="Slide Number Placeholder 3"/>
          <p:cNvSpPr>
            <a:spLocks noGrp="1"/>
          </p:cNvSpPr>
          <p:nvPr>
            <p:ph type="sldNum" sz="quarter" idx="10"/>
          </p:nvPr>
        </p:nvSpPr>
        <p:spPr/>
        <p:txBody>
          <a:bodyPr/>
          <a:lstStyle/>
          <a:p>
            <a:fld id="{3393337C-6458-4ECE-8C88-A2ADC60A04E9}" type="slidenum">
              <a:rPr lang="en-US" smtClean="0"/>
              <a:pPr/>
              <a:t>46</a:t>
            </a:fld>
            <a:endParaRPr lang="en-US"/>
          </a:p>
        </p:txBody>
      </p:sp>
    </p:spTree>
    <p:extLst>
      <p:ext uri="{BB962C8B-B14F-4D97-AF65-F5344CB8AC3E}">
        <p14:creationId xmlns:p14="http://schemas.microsoft.com/office/powerpoint/2010/main" val="1711936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0FD7D7C-F392-34D1-02F1-04BA7529F0E5}"/>
              </a:ext>
            </a:extLst>
          </p:cNvPr>
          <p:cNvSpPr>
            <a:spLocks noGrp="1"/>
          </p:cNvSpPr>
          <p:nvPr>
            <p:ph type="dt" sz="half" idx="10"/>
          </p:nvPr>
        </p:nvSpPr>
        <p:spPr/>
        <p:txBody>
          <a:bodyPr/>
          <a:lstStyle/>
          <a:p>
            <a:pPr>
              <a:defRPr/>
            </a:pPr>
            <a:fld id="{4B72BDFD-172C-4E7E-9B0B-75092CFF1D50}" type="datetime1">
              <a:rPr lang="en-US" smtClean="0"/>
              <a:pPr>
                <a:defRPr/>
              </a:pPr>
              <a:t>10/24/2022</a:t>
            </a:fld>
            <a:endParaRPr lang="en-US"/>
          </a:p>
        </p:txBody>
      </p:sp>
      <p:sp>
        <p:nvSpPr>
          <p:cNvPr id="5" name="Footer Placeholder 4">
            <a:extLst>
              <a:ext uri="{FF2B5EF4-FFF2-40B4-BE49-F238E27FC236}">
                <a16:creationId xmlns:a16="http://schemas.microsoft.com/office/drawing/2014/main" id="{CCF491A8-3AC8-2FF7-226D-039F391F6111}"/>
              </a:ext>
            </a:extLst>
          </p:cNvPr>
          <p:cNvSpPr>
            <a:spLocks noGrp="1"/>
          </p:cNvSpPr>
          <p:nvPr>
            <p:ph type="ftr" sz="quarter" idx="11"/>
          </p:nvPr>
        </p:nvSpPr>
        <p:spPr/>
        <p:txBody>
          <a:bodyPr/>
          <a:lstStyle/>
          <a:p>
            <a:pPr>
              <a:defRPr/>
            </a:pPr>
            <a:endParaRPr lang="en-US"/>
          </a:p>
        </p:txBody>
      </p:sp>
    </p:spTree>
  </p:cSld>
  <p:clrMapOvr>
    <a:masterClrMapping/>
  </p:clrMapOvr>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86600" cy="944562"/>
          </a:xfrm>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2CF5BC84-1410-41E1-AB75-23F32753D769}" type="datetime1">
              <a:rPr lang="en-US" smtClean="0"/>
              <a:pPr>
                <a:defRPr/>
              </a:pPr>
              <a:t>10/24/2022</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10400" cy="944562"/>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4B72BDFD-172C-4E7E-9B0B-75092CFF1D50}" type="datetime1">
              <a:rPr lang="en-US" smtClean="0"/>
              <a:pPr>
                <a:defRPr/>
              </a:pPr>
              <a:t>10/24/2022</a:t>
            </a:fld>
            <a:endParaRPr lang="en-US"/>
          </a:p>
        </p:txBody>
      </p:sp>
      <p:sp>
        <p:nvSpPr>
          <p:cNvPr id="8" name="Slide Number Placeholder 7"/>
          <p:cNvSpPr>
            <a:spLocks noGrp="1"/>
          </p:cNvSpPr>
          <p:nvPr>
            <p:ph type="sldNum" sz="quarter" idx="11"/>
          </p:nvPr>
        </p:nvSpPr>
        <p:spPr>
          <a:xfrm>
            <a:off x="6553200" y="6356350"/>
            <a:ext cx="2133600" cy="365125"/>
          </a:xfrm>
          <a:prstGeom prst="rect">
            <a:avLst/>
          </a:prstGeom>
        </p:spPr>
        <p:txBody>
          <a:bodyPr/>
          <a:lstStyle/>
          <a:p>
            <a:pPr>
              <a:defRPr/>
            </a:pPr>
            <a:endParaRPr lang="en-US" dirty="0"/>
          </a:p>
          <a:p>
            <a:pPr>
              <a:defRPr/>
            </a:pPr>
            <a:endParaRPr lang="en-US" dirty="0"/>
          </a:p>
          <a:p>
            <a:pPr>
              <a:defRPr/>
            </a:pPr>
            <a:endParaRPr lang="en-US" dirty="0"/>
          </a:p>
        </p:txBody>
      </p:sp>
      <p:sp>
        <p:nvSpPr>
          <p:cNvPr id="9" name="Footer Placeholder 8"/>
          <p:cNvSpPr>
            <a:spLocks noGrp="1"/>
          </p:cNvSpPr>
          <p:nvPr>
            <p:ph type="ftr" sz="quarter" idx="12"/>
          </p:nvPr>
        </p:nvSpPr>
        <p:spPr/>
        <p:txBody>
          <a:bodyPr/>
          <a:lstStyle/>
          <a:p>
            <a:pPr>
              <a:defRPr/>
            </a:pP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76306F8-D61C-4CDB-86B2-EFC4D8683F6C}" type="datetime1">
              <a:rPr lang="en-US" smtClean="0"/>
              <a:pPr>
                <a:defRPr/>
              </a:pPr>
              <a:t>10/24/2022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104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2140BF0D-F5DE-437B-A7CC-5CA7B4179331}" type="datetime1">
              <a:rPr lang="en-US" smtClean="0"/>
              <a:pPr>
                <a:defRPr/>
              </a:pPr>
              <a:t>10/24/2022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10400" cy="94456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DDC061BC-B974-4927-9BD2-7190EF53A0F3}" type="datetime1">
              <a:rPr lang="en-US" smtClean="0"/>
              <a:pPr>
                <a:defRPr/>
              </a:pPr>
              <a:t>10/24/2022</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010400" cy="944562"/>
          </a:xfrm>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F888BB64-A2B6-4B39-A9DB-F895621A224D}" type="datetime1">
              <a:rPr lang="en-US" smtClean="0"/>
              <a:pPr>
                <a:defRPr/>
              </a:pPr>
              <a:t>10/24/2022</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627DA7BA-99B5-40FE-8237-068D940822CD}" type="datetime1">
              <a:rPr lang="en-US" smtClean="0"/>
              <a:pPr>
                <a:defRPr/>
              </a:pPr>
              <a:t>10/24/2022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60999D8B-9F14-4998-AA77-93BB43EEEBDA}" type="datetime1">
              <a:rPr lang="en-US" smtClean="0"/>
              <a:pPr>
                <a:defRPr/>
              </a:pPr>
              <a:t>10/24/2022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2807A407-40AA-4AF3-91B3-F08EE6085E0A}" type="datetime1">
              <a:rPr lang="en-US" smtClean="0"/>
              <a:pPr>
                <a:defRPr/>
              </a:pPr>
              <a:t>10/24/2022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D0869F8-16B6-4FCE-A567-18ABFDA4F9CB}" type="datetime1">
              <a:rPr lang="en-US" smtClean="0"/>
              <a:pPr>
                <a:defRPr/>
              </a:pPr>
              <a:t>10/24/2022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F6195B1-182C-498B-AA2A-EFCF1F6C0D79}" type="datetime1">
              <a:rPr lang="en-US" smtClean="0"/>
              <a:pPr>
                <a:defRPr/>
              </a:pPr>
              <a:t>10/24/2022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64CF91C-F5A1-428E-BE54-BF4A8CA31C10}" type="datetime1">
              <a:rPr lang="en-US" smtClean="0"/>
              <a:pPr>
                <a:defRPr/>
              </a:pPr>
              <a:t>10/24/2022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E2AC82-1BB8-4EDF-900B-04F97A5B86B0}"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70A2AB6-1483-4B1D-AAB8-708809E9166B}" type="datetime1">
              <a:rPr lang="en-US" smtClean="0"/>
              <a:pPr>
                <a:defRPr/>
              </a:pPr>
              <a:t>10/24/2022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A4B7AA-F51C-4D52-B5C8-76074FE2C87C}"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BA178C7-1821-462F-8BF4-A39843445F65}" type="datetime1">
              <a:rPr lang="en-US" smtClean="0"/>
              <a:pPr>
                <a:defRPr/>
              </a:pPr>
              <a:t>10/24/2022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467D11-8CFC-4C9B-B469-6364F50E85A2}"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EBFE7A0-F27D-46BF-B08C-D46ECB19BD03}" type="datetime1">
              <a:rPr lang="en-US" smtClean="0"/>
              <a:pPr>
                <a:defRPr/>
              </a:pPr>
              <a:t>10/24/2022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7353C7-EC64-4B8B-9070-A791A36C32F8}"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577B4A8-86B8-4126-A4B1-EB839151DB70}" type="datetime1">
              <a:rPr lang="en-US" smtClean="0"/>
              <a:pPr>
                <a:defRPr/>
              </a:pPr>
              <a:t>10/24/2022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2085F38-78DF-470A-86D0-463A6B55256A}"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6A7631B-DAC2-4570-9EC8-925CF2B842BF}" type="datetime1">
              <a:rPr lang="en-US" smtClean="0"/>
              <a:pPr>
                <a:defRPr/>
              </a:pPr>
              <a:t>10/24/2022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0BABFCC-20CC-4A9C-A546-23683024DD33}"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C5C4587-DCCE-4791-A990-1AB59F72B834}" type="datetime1">
              <a:rPr lang="en-US" smtClean="0"/>
              <a:pPr>
                <a:defRPr/>
              </a:pPr>
              <a:t>10/24/2022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7C8CC1E-E2BD-4EB0-9F6B-6D1122BCEB93}"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358F6D0-C6E4-423A-8777-ECF8A7ED43E7}" type="datetime1">
              <a:rPr lang="en-US" smtClean="0"/>
              <a:pPr>
                <a:defRPr/>
              </a:pPr>
              <a:t>10/24/2022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017B283-84F6-47C4-AA41-E69F08765B2E}"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D8BAE43-B803-418D-BCF3-FF54E3F5B3D5}" type="datetime1">
              <a:rPr lang="en-US" smtClean="0"/>
              <a:pPr>
                <a:defRPr/>
              </a:pPr>
              <a:t>10/24/2022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C88F770-B85F-4BC3-857B-01ACB86CCF86}" type="slidenum">
              <a:rPr lang="en-US"/>
              <a:pPr>
                <a:defRPr/>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5E70ACE-CDF9-4A28-AEE0-FD8A00B87208}" type="datetime1">
              <a:rPr lang="en-US" smtClean="0"/>
              <a:pPr>
                <a:defRPr/>
              </a:pPr>
              <a:t>10/24/2022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B2813C-77F5-4534-88AA-26AA63C8B229}" type="slidenum">
              <a:rPr lang="en-US"/>
              <a:pPr>
                <a:defRPr/>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CA0A9BB-61E3-42B0-B216-3E08BFA6123A}" type="datetime1">
              <a:rPr lang="en-US" smtClean="0"/>
              <a:pPr>
                <a:defRPr/>
              </a:pPr>
              <a:t>10/24/2022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C02686F-7CD5-41BD-B9C6-094ACBE5CD8D}"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7010400" cy="944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B72BDFD-172C-4E7E-9B0B-75092CFF1D50}" type="datetime1">
              <a:rPr lang="en-US" smtClean="0"/>
              <a:pPr>
                <a:defRPr/>
              </a:pPr>
              <a:t>10/24/2022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pic>
        <p:nvPicPr>
          <p:cNvPr id="1031" name="Picture 6" descr="Logo_2.0.JPG"/>
          <p:cNvPicPr>
            <a:picLocks noChangeAspect="1"/>
          </p:cNvPicPr>
          <p:nvPr/>
        </p:nvPicPr>
        <p:blipFill>
          <a:blip r:embed="rId14" cstate="print"/>
          <a:srcRect/>
          <a:stretch>
            <a:fillRect/>
          </a:stretch>
        </p:blipFill>
        <p:spPr bwMode="auto">
          <a:xfrm>
            <a:off x="7772400" y="152400"/>
            <a:ext cx="1084263" cy="990600"/>
          </a:xfrm>
          <a:prstGeom prst="rect">
            <a:avLst/>
          </a:prstGeom>
          <a:noFill/>
          <a:ln w="9525">
            <a:noFill/>
            <a:miter lim="800000"/>
            <a:headEnd/>
            <a:tailEnd/>
          </a:ln>
        </p:spPr>
      </p:pic>
      <p:cxnSp>
        <p:nvCxnSpPr>
          <p:cNvPr id="9" name="Straight Connector 8"/>
          <p:cNvCxnSpPr/>
          <p:nvPr/>
        </p:nvCxnSpPr>
        <p:spPr>
          <a:xfrm>
            <a:off x="228600" y="1295400"/>
            <a:ext cx="8763000" cy="0"/>
          </a:xfrm>
          <a:prstGeom prst="line">
            <a:avLst/>
          </a:prstGeom>
          <a:ln w="38100"/>
          <a:effectLst>
            <a:outerShdw blurRad="50800" dist="50800" dir="5400000" algn="ctr" rotWithShape="0">
              <a:schemeClr val="accent2"/>
            </a:outerShdw>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458200" y="6477000"/>
            <a:ext cx="707245" cy="261610"/>
          </a:xfrm>
          <a:prstGeom prst="rect">
            <a:avLst/>
          </a:prstGeom>
          <a:noFill/>
        </p:spPr>
        <p:txBody>
          <a:bodyPr wrap="none" rtlCol="0">
            <a:spAutoFit/>
          </a:bodyPr>
          <a:lstStyle/>
          <a:p>
            <a:fld id="{95E9CF3F-28C0-4ABB-9097-3E002A0C58A3}" type="slidenum">
              <a:rPr lang="en-US" sz="1100" smtClean="0"/>
              <a:pPr/>
              <a:t>‹#›</a:t>
            </a:fld>
            <a:r>
              <a:rPr lang="en-US" sz="1100" dirty="0"/>
              <a:t> of 53</a:t>
            </a:r>
          </a:p>
        </p:txBody>
      </p:sp>
    </p:spTree>
  </p:cSld>
  <p:clrMap bg1="lt1" tx1="dk1" bg2="lt2" tx2="dk2" accent1="accent1" accent2="accent2" accent3="accent3" accent4="accent4" accent5="accent5" accent6="accent6" hlink="hlink" folHlink="folHlink"/>
  <p:sldLayoutIdLst>
    <p:sldLayoutId id="2147484361" r:id="rId1"/>
    <p:sldLayoutId id="2147484362" r:id="rId2"/>
    <p:sldLayoutId id="2147484363" r:id="rId3"/>
    <p:sldLayoutId id="2147484364" r:id="rId4"/>
    <p:sldLayoutId id="2147484365" r:id="rId5"/>
    <p:sldLayoutId id="2147484366" r:id="rId6"/>
    <p:sldLayoutId id="2147484367" r:id="rId7"/>
    <p:sldLayoutId id="2147484368" r:id="rId8"/>
    <p:sldLayoutId id="2147484369" r:id="rId9"/>
    <p:sldLayoutId id="2147484370" r:id="rId10"/>
    <p:sldLayoutId id="2147484371" r:id="rId11"/>
    <p:sldLayoutId id="2147484372" r:id="rId12"/>
  </p:sldLayoutIdLst>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w Cen MT" pitchFamily="34" charset="0"/>
        </a:defRPr>
      </a:lvl2pPr>
      <a:lvl3pPr algn="ctr" rtl="0" eaLnBrk="0" fontAlgn="base" hangingPunct="0">
        <a:spcBef>
          <a:spcPct val="0"/>
        </a:spcBef>
        <a:spcAft>
          <a:spcPct val="0"/>
        </a:spcAft>
        <a:defRPr sz="4400">
          <a:solidFill>
            <a:schemeClr val="tx1"/>
          </a:solidFill>
          <a:latin typeface="Tw Cen MT" pitchFamily="34" charset="0"/>
        </a:defRPr>
      </a:lvl3pPr>
      <a:lvl4pPr algn="ctr" rtl="0" eaLnBrk="0" fontAlgn="base" hangingPunct="0">
        <a:spcBef>
          <a:spcPct val="0"/>
        </a:spcBef>
        <a:spcAft>
          <a:spcPct val="0"/>
        </a:spcAft>
        <a:defRPr sz="4400">
          <a:solidFill>
            <a:schemeClr val="tx1"/>
          </a:solidFill>
          <a:latin typeface="Tw Cen MT" pitchFamily="34" charset="0"/>
        </a:defRPr>
      </a:lvl4pPr>
      <a:lvl5pPr algn="ctr" rtl="0" eaLnBrk="0" fontAlgn="base" hangingPunct="0">
        <a:spcBef>
          <a:spcPct val="0"/>
        </a:spcBef>
        <a:spcAft>
          <a:spcPct val="0"/>
        </a:spcAft>
        <a:defRPr sz="4400">
          <a:solidFill>
            <a:schemeClr val="tx1"/>
          </a:solidFill>
          <a:latin typeface="Tw Cen MT" pitchFamily="34" charset="0"/>
        </a:defRPr>
      </a:lvl5pPr>
      <a:lvl6pPr marL="457200" algn="ctr" rtl="0" fontAlgn="base">
        <a:spcBef>
          <a:spcPct val="0"/>
        </a:spcBef>
        <a:spcAft>
          <a:spcPct val="0"/>
        </a:spcAft>
        <a:defRPr sz="4400">
          <a:solidFill>
            <a:schemeClr val="tx1"/>
          </a:solidFill>
          <a:latin typeface="Tw Cen MT" pitchFamily="34" charset="0"/>
        </a:defRPr>
      </a:lvl6pPr>
      <a:lvl7pPr marL="914400" algn="ctr" rtl="0" fontAlgn="base">
        <a:spcBef>
          <a:spcPct val="0"/>
        </a:spcBef>
        <a:spcAft>
          <a:spcPct val="0"/>
        </a:spcAft>
        <a:defRPr sz="4400">
          <a:solidFill>
            <a:schemeClr val="tx1"/>
          </a:solidFill>
          <a:latin typeface="Tw Cen MT" pitchFamily="34" charset="0"/>
        </a:defRPr>
      </a:lvl7pPr>
      <a:lvl8pPr marL="1371600" algn="ctr" rtl="0" fontAlgn="base">
        <a:spcBef>
          <a:spcPct val="0"/>
        </a:spcBef>
        <a:spcAft>
          <a:spcPct val="0"/>
        </a:spcAft>
        <a:defRPr sz="4400">
          <a:solidFill>
            <a:schemeClr val="tx1"/>
          </a:solidFill>
          <a:latin typeface="Tw Cen MT" pitchFamily="34" charset="0"/>
        </a:defRPr>
      </a:lvl8pPr>
      <a:lvl9pPr marL="1828800" algn="ctr" rtl="0" fontAlgn="base">
        <a:spcBef>
          <a:spcPct val="0"/>
        </a:spcBef>
        <a:spcAft>
          <a:spcPct val="0"/>
        </a:spcAft>
        <a:defRPr sz="4400">
          <a:solidFill>
            <a:schemeClr val="tx1"/>
          </a:solidFill>
          <a:latin typeface="Tw Cen MT"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7010400" cy="944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5625A03-625C-4609-9A94-49A579467FB7}" type="datetime1">
              <a:rPr lang="en-US" smtClean="0"/>
              <a:pPr>
                <a:defRPr/>
              </a:pPr>
              <a:t>10/24/2022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D6B4C35-4166-4C28-964C-B929BD05F247}" type="slidenum">
              <a:rPr lang="en-US"/>
              <a:pPr>
                <a:defRPr/>
              </a:pPr>
              <a:t>‹#›</a:t>
            </a:fld>
            <a:endParaRPr lang="en-US"/>
          </a:p>
        </p:txBody>
      </p:sp>
      <p:cxnSp>
        <p:nvCxnSpPr>
          <p:cNvPr id="8" name="Straight Connector 7"/>
          <p:cNvCxnSpPr/>
          <p:nvPr/>
        </p:nvCxnSpPr>
        <p:spPr>
          <a:xfrm>
            <a:off x="228600" y="1295400"/>
            <a:ext cx="8763000" cy="0"/>
          </a:xfrm>
          <a:prstGeom prst="line">
            <a:avLst/>
          </a:prstGeom>
          <a:ln w="38100"/>
          <a:effectLst>
            <a:outerShdw blurRad="50800" dist="50800" dir="5400000" algn="ctr" rotWithShape="0">
              <a:schemeClr val="accent2"/>
            </a:outerShdw>
          </a:effectLst>
        </p:spPr>
        <p:style>
          <a:lnRef idx="1">
            <a:schemeClr val="accent1"/>
          </a:lnRef>
          <a:fillRef idx="0">
            <a:schemeClr val="accent1"/>
          </a:fillRef>
          <a:effectRef idx="0">
            <a:schemeClr val="accent1"/>
          </a:effectRef>
          <a:fontRef idx="minor">
            <a:schemeClr val="tx1"/>
          </a:fontRef>
        </p:style>
      </p:cxnSp>
      <p:pic>
        <p:nvPicPr>
          <p:cNvPr id="2056" name="Picture 8" descr="Logo_2.0.JPG"/>
          <p:cNvPicPr>
            <a:picLocks noChangeAspect="1"/>
          </p:cNvPicPr>
          <p:nvPr/>
        </p:nvPicPr>
        <p:blipFill>
          <a:blip r:embed="rId13" cstate="print"/>
          <a:srcRect/>
          <a:stretch>
            <a:fillRect/>
          </a:stretch>
        </p:blipFill>
        <p:spPr bwMode="auto">
          <a:xfrm>
            <a:off x="7772400" y="152400"/>
            <a:ext cx="1084263" cy="990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350" r:id="rId1"/>
    <p:sldLayoutId id="2147484351" r:id="rId2"/>
    <p:sldLayoutId id="2147484352" r:id="rId3"/>
    <p:sldLayoutId id="2147484353" r:id="rId4"/>
    <p:sldLayoutId id="2147484354" r:id="rId5"/>
    <p:sldLayoutId id="2147484355" r:id="rId6"/>
    <p:sldLayoutId id="2147484356" r:id="rId7"/>
    <p:sldLayoutId id="2147484357" r:id="rId8"/>
    <p:sldLayoutId id="2147484358" r:id="rId9"/>
    <p:sldLayoutId id="2147484359" r:id="rId10"/>
    <p:sldLayoutId id="2147484360" r:id="rId11"/>
  </p:sldLayoutIdLst>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hyperlink" Target="https://platform.leolabs.space/visualization"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4v"/><Relationship Id="rId1" Type="http://schemas.microsoft.com/office/2007/relationships/media" Target="../media/media1.m4v"/><Relationship Id="rId5" Type="http://schemas.openxmlformats.org/officeDocument/2006/relationships/image" Target="../media/image33.png"/><Relationship Id="rId4" Type="http://schemas.openxmlformats.org/officeDocument/2006/relationships/hyperlink" Target="http://earthnow.usgs.gov/earthnow_app.html?sessionId=709e6d7c39d5be172f99b318258941af50549" TargetMode="Externa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370.png"/><Relationship Id="rId4" Type="http://schemas.openxmlformats.org/officeDocument/2006/relationships/image" Target="../media/image360.pn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5" Type="http://schemas.openxmlformats.org/officeDocument/2006/relationships/image" Target="../media/image46.jpg"/><Relationship Id="rId4" Type="http://schemas.openxmlformats.org/officeDocument/2006/relationships/image" Target="../media/image45.jpg"/></Relationships>
</file>

<file path=ppt/slides/_rels/slide3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gif"/><Relationship Id="rId4" Type="http://schemas.openxmlformats.org/officeDocument/2006/relationships/image" Target="../media/image50.gif"/></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jpeg"/><Relationship Id="rId7" Type="http://schemas.openxmlformats.org/officeDocument/2006/relationships/image" Target="../media/image60.jpg"/><Relationship Id="rId2" Type="http://schemas.openxmlformats.org/officeDocument/2006/relationships/image" Target="../media/image55.jpeg"/><Relationship Id="rId1" Type="http://schemas.openxmlformats.org/officeDocument/2006/relationships/slideLayout" Target="../slideLayouts/slideLayout3.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 Id="rId9" Type="http://schemas.openxmlformats.org/officeDocument/2006/relationships/image" Target="../media/image6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media" Target="../media/media6.mp4"/><Relationship Id="rId7" Type="http://schemas.openxmlformats.org/officeDocument/2006/relationships/image" Target="../media/image6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7.png"/><Relationship Id="rId5" Type="http://schemas.openxmlformats.org/officeDocument/2006/relationships/slideLayout" Target="../slideLayouts/slideLayout2.xml"/><Relationship Id="rId4" Type="http://schemas.openxmlformats.org/officeDocument/2006/relationships/video" Target="../media/media6.mp4"/></Relationships>
</file>

<file path=ppt/slides/_rels/slide4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18" Type="http://schemas.openxmlformats.org/officeDocument/2006/relationships/image" Target="../media/image91.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png"/><Relationship Id="rId17" Type="http://schemas.openxmlformats.org/officeDocument/2006/relationships/image" Target="../media/image90.png"/><Relationship Id="rId2" Type="http://schemas.openxmlformats.org/officeDocument/2006/relationships/image" Target="../media/image75.png"/><Relationship Id="rId16"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8.png"/><Relationship Id="rId10" Type="http://schemas.openxmlformats.org/officeDocument/2006/relationships/image" Target="../media/image83.png"/><Relationship Id="rId19" Type="http://schemas.openxmlformats.org/officeDocument/2006/relationships/image" Target="../media/image840.pn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png"/></Relationships>
</file>

<file path=ppt/slides/_rels/slide5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p:txBody>
          <a:bodyPr/>
          <a:lstStyle/>
          <a:p>
            <a:pPr eaLnBrk="1" hangingPunct="1"/>
            <a:r>
              <a:rPr lang="en-US" b="1" dirty="0"/>
              <a:t>Imaging Satellites</a:t>
            </a:r>
          </a:p>
        </p:txBody>
      </p:sp>
      <p:sp>
        <p:nvSpPr>
          <p:cNvPr id="3" name="Subtitle 2"/>
          <p:cNvSpPr>
            <a:spLocks noGrp="1"/>
          </p:cNvSpPr>
          <p:nvPr>
            <p:ph type="subTitle" idx="1"/>
          </p:nvPr>
        </p:nvSpPr>
        <p:spPr>
          <a:xfrm>
            <a:off x="1371600" y="4572000"/>
            <a:ext cx="6400800" cy="1752600"/>
          </a:xfrm>
        </p:spPr>
        <p:txBody>
          <a:bodyPr rtlCol="0">
            <a:normAutofit/>
          </a:bodyPr>
          <a:lstStyle/>
          <a:p>
            <a:pPr eaLnBrk="1" fontAlgn="auto" hangingPunct="1">
              <a:spcAft>
                <a:spcPts val="0"/>
              </a:spcAft>
              <a:buFont typeface="Arial" pitchFamily="34" charset="0"/>
              <a:buNone/>
              <a:defRPr/>
            </a:pPr>
            <a:r>
              <a:rPr lang="en-US" sz="1800" b="1" dirty="0"/>
              <a:t>Ellis Freedman</a:t>
            </a:r>
          </a:p>
          <a:p>
            <a:pPr eaLnBrk="1" fontAlgn="auto" hangingPunct="1">
              <a:spcAft>
                <a:spcPts val="0"/>
              </a:spcAft>
              <a:buFont typeface="Arial" pitchFamily="34" charset="0"/>
              <a:buNone/>
              <a:defRPr/>
            </a:pPr>
            <a:r>
              <a:rPr lang="en-US" sz="1800" b="1" dirty="0"/>
              <a:t>Serious Science, LLC</a:t>
            </a:r>
          </a:p>
          <a:p>
            <a:pPr eaLnBrk="1" fontAlgn="auto" hangingPunct="1">
              <a:spcAft>
                <a:spcPts val="0"/>
              </a:spcAft>
              <a:buFont typeface="Arial" pitchFamily="34" charset="0"/>
              <a:buNone/>
              <a:defRPr/>
            </a:pPr>
            <a:endParaRPr lang="en-US" sz="1800" b="1" dirty="0"/>
          </a:p>
          <a:p>
            <a:pPr eaLnBrk="1" fontAlgn="auto" hangingPunct="1">
              <a:spcAft>
                <a:spcPts val="0"/>
              </a:spcAft>
              <a:buFont typeface="Arial" pitchFamily="34" charset="0"/>
              <a:buNone/>
              <a:defRPr/>
            </a:pPr>
            <a:r>
              <a:rPr lang="en-US" sz="1800" b="1" dirty="0"/>
              <a:t>October 24, 2022</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569F-CA0F-4BCD-943F-0A82FEA5CAF4}"/>
              </a:ext>
            </a:extLst>
          </p:cNvPr>
          <p:cNvSpPr>
            <a:spLocks noGrp="1"/>
          </p:cNvSpPr>
          <p:nvPr>
            <p:ph type="title"/>
          </p:nvPr>
        </p:nvSpPr>
        <p:spPr>
          <a:xfrm>
            <a:off x="457200" y="152400"/>
            <a:ext cx="7086600" cy="944562"/>
          </a:xfrm>
        </p:spPr>
        <p:txBody>
          <a:bodyPr/>
          <a:lstStyle/>
          <a:p>
            <a:r>
              <a:rPr lang="en-US" dirty="0"/>
              <a:t>Images from Satellites Are Ubiquitous</a:t>
            </a:r>
          </a:p>
        </p:txBody>
      </p:sp>
      <p:pic>
        <p:nvPicPr>
          <p:cNvPr id="4" name="Picture 3">
            <a:extLst>
              <a:ext uri="{FF2B5EF4-FFF2-40B4-BE49-F238E27FC236}">
                <a16:creationId xmlns:a16="http://schemas.microsoft.com/office/drawing/2014/main" id="{B253FBDB-D10E-4971-BAD6-4533D0C287EF}"/>
              </a:ext>
            </a:extLst>
          </p:cNvPr>
          <p:cNvPicPr>
            <a:picLocks noChangeAspect="1"/>
          </p:cNvPicPr>
          <p:nvPr/>
        </p:nvPicPr>
        <p:blipFill>
          <a:blip r:embed="rId2"/>
          <a:stretch>
            <a:fillRect/>
          </a:stretch>
        </p:blipFill>
        <p:spPr>
          <a:xfrm>
            <a:off x="4495800" y="1904218"/>
            <a:ext cx="3874192" cy="2119312"/>
          </a:xfrm>
          <a:prstGeom prst="rect">
            <a:avLst/>
          </a:prstGeom>
        </p:spPr>
      </p:pic>
      <p:sp>
        <p:nvSpPr>
          <p:cNvPr id="5" name="TextBox 4">
            <a:extLst>
              <a:ext uri="{FF2B5EF4-FFF2-40B4-BE49-F238E27FC236}">
                <a16:creationId xmlns:a16="http://schemas.microsoft.com/office/drawing/2014/main" id="{39D7B313-56C2-4A46-8519-BADC81F154DC}"/>
              </a:ext>
            </a:extLst>
          </p:cNvPr>
          <p:cNvSpPr txBox="1"/>
          <p:nvPr/>
        </p:nvSpPr>
        <p:spPr>
          <a:xfrm>
            <a:off x="827765" y="4252827"/>
            <a:ext cx="2052806" cy="369332"/>
          </a:xfrm>
          <a:prstGeom prst="rect">
            <a:avLst/>
          </a:prstGeom>
          <a:noFill/>
        </p:spPr>
        <p:txBody>
          <a:bodyPr wrap="none" rtlCol="0">
            <a:spAutoFit/>
          </a:bodyPr>
          <a:lstStyle/>
          <a:p>
            <a:r>
              <a:rPr lang="en-US" dirty="0"/>
              <a:t>Weather Satellites</a:t>
            </a:r>
          </a:p>
        </p:txBody>
      </p:sp>
      <p:pic>
        <p:nvPicPr>
          <p:cNvPr id="6" name="Picture 5">
            <a:extLst>
              <a:ext uri="{FF2B5EF4-FFF2-40B4-BE49-F238E27FC236}">
                <a16:creationId xmlns:a16="http://schemas.microsoft.com/office/drawing/2014/main" id="{476C9D49-D142-437A-AB49-5915FEC21680}"/>
              </a:ext>
            </a:extLst>
          </p:cNvPr>
          <p:cNvPicPr>
            <a:picLocks noChangeAspect="1"/>
          </p:cNvPicPr>
          <p:nvPr/>
        </p:nvPicPr>
        <p:blipFill>
          <a:blip r:embed="rId3"/>
          <a:stretch>
            <a:fillRect/>
          </a:stretch>
        </p:blipFill>
        <p:spPr>
          <a:xfrm>
            <a:off x="3733800" y="4419600"/>
            <a:ext cx="4691145" cy="2119312"/>
          </a:xfrm>
          <a:prstGeom prst="rect">
            <a:avLst/>
          </a:prstGeom>
        </p:spPr>
      </p:pic>
      <p:pic>
        <p:nvPicPr>
          <p:cNvPr id="7" name="Picture 6">
            <a:extLst>
              <a:ext uri="{FF2B5EF4-FFF2-40B4-BE49-F238E27FC236}">
                <a16:creationId xmlns:a16="http://schemas.microsoft.com/office/drawing/2014/main" id="{1FB3B060-8428-4AB5-841B-ECCD91FE62A4}"/>
              </a:ext>
            </a:extLst>
          </p:cNvPr>
          <p:cNvPicPr>
            <a:picLocks noChangeAspect="1"/>
          </p:cNvPicPr>
          <p:nvPr/>
        </p:nvPicPr>
        <p:blipFill>
          <a:blip r:embed="rId4"/>
          <a:stretch>
            <a:fillRect/>
          </a:stretch>
        </p:blipFill>
        <p:spPr>
          <a:xfrm>
            <a:off x="827765" y="1540164"/>
            <a:ext cx="3105583" cy="2638793"/>
          </a:xfrm>
          <a:prstGeom prst="rect">
            <a:avLst/>
          </a:prstGeom>
        </p:spPr>
      </p:pic>
      <p:sp>
        <p:nvSpPr>
          <p:cNvPr id="9" name="TextBox 8">
            <a:extLst>
              <a:ext uri="{FF2B5EF4-FFF2-40B4-BE49-F238E27FC236}">
                <a16:creationId xmlns:a16="http://schemas.microsoft.com/office/drawing/2014/main" id="{2E66797A-4916-4466-BEDE-3247B25B4372}"/>
              </a:ext>
            </a:extLst>
          </p:cNvPr>
          <p:cNvSpPr txBox="1"/>
          <p:nvPr/>
        </p:nvSpPr>
        <p:spPr>
          <a:xfrm>
            <a:off x="2054538" y="5294590"/>
            <a:ext cx="1544012" cy="369332"/>
          </a:xfrm>
          <a:prstGeom prst="rect">
            <a:avLst/>
          </a:prstGeom>
          <a:noFill/>
        </p:spPr>
        <p:txBody>
          <a:bodyPr wrap="none" rtlCol="0">
            <a:spAutoFit/>
          </a:bodyPr>
          <a:lstStyle/>
          <a:p>
            <a:r>
              <a:rPr lang="en-US" dirty="0"/>
              <a:t>Google Earth</a:t>
            </a:r>
          </a:p>
        </p:txBody>
      </p:sp>
      <p:sp>
        <p:nvSpPr>
          <p:cNvPr id="11" name="TextBox 10">
            <a:extLst>
              <a:ext uri="{FF2B5EF4-FFF2-40B4-BE49-F238E27FC236}">
                <a16:creationId xmlns:a16="http://schemas.microsoft.com/office/drawing/2014/main" id="{6C14D976-8E04-43CB-9290-CE0A87947B4E}"/>
              </a:ext>
            </a:extLst>
          </p:cNvPr>
          <p:cNvSpPr txBox="1"/>
          <p:nvPr/>
        </p:nvSpPr>
        <p:spPr>
          <a:xfrm>
            <a:off x="5715000" y="1524000"/>
            <a:ext cx="1646605" cy="369332"/>
          </a:xfrm>
          <a:prstGeom prst="rect">
            <a:avLst/>
          </a:prstGeom>
          <a:noFill/>
        </p:spPr>
        <p:txBody>
          <a:bodyPr wrap="none" rtlCol="0">
            <a:spAutoFit/>
          </a:bodyPr>
          <a:lstStyle/>
          <a:p>
            <a:r>
              <a:rPr lang="en-US" dirty="0"/>
              <a:t>Microsoft Bing</a:t>
            </a:r>
          </a:p>
        </p:txBody>
      </p:sp>
    </p:spTree>
    <p:extLst>
      <p:ext uri="{BB962C8B-B14F-4D97-AF65-F5344CB8AC3E}">
        <p14:creationId xmlns:p14="http://schemas.microsoft.com/office/powerpoint/2010/main" val="36097940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EF3E-A941-4100-901E-38C73E806954}"/>
              </a:ext>
            </a:extLst>
          </p:cNvPr>
          <p:cNvSpPr>
            <a:spLocks noGrp="1"/>
          </p:cNvSpPr>
          <p:nvPr>
            <p:ph type="title"/>
          </p:nvPr>
        </p:nvSpPr>
        <p:spPr/>
        <p:txBody>
          <a:bodyPr/>
          <a:lstStyle/>
          <a:p>
            <a:r>
              <a:rPr lang="en-US" dirty="0"/>
              <a:t>Types of Imaging Satellites</a:t>
            </a:r>
          </a:p>
        </p:txBody>
      </p:sp>
      <p:sp>
        <p:nvSpPr>
          <p:cNvPr id="3" name="Content Placeholder 2">
            <a:extLst>
              <a:ext uri="{FF2B5EF4-FFF2-40B4-BE49-F238E27FC236}">
                <a16:creationId xmlns:a16="http://schemas.microsoft.com/office/drawing/2014/main" id="{D560D9A9-A322-497F-9199-5966401D7CCE}"/>
              </a:ext>
            </a:extLst>
          </p:cNvPr>
          <p:cNvSpPr>
            <a:spLocks noGrp="1"/>
          </p:cNvSpPr>
          <p:nvPr>
            <p:ph idx="1"/>
          </p:nvPr>
        </p:nvSpPr>
        <p:spPr>
          <a:xfrm>
            <a:off x="457200" y="1600201"/>
            <a:ext cx="4191000" cy="4419600"/>
          </a:xfrm>
        </p:spPr>
        <p:txBody>
          <a:bodyPr/>
          <a:lstStyle/>
          <a:p>
            <a:r>
              <a:rPr lang="en-US" dirty="0"/>
              <a:t>Optical</a:t>
            </a:r>
          </a:p>
          <a:p>
            <a:pPr lvl="1"/>
            <a:r>
              <a:rPr lang="en-US" dirty="0"/>
              <a:t>Visible</a:t>
            </a:r>
          </a:p>
          <a:p>
            <a:pPr lvl="2"/>
            <a:r>
              <a:rPr lang="en-US" dirty="0"/>
              <a:t>Panchromatic</a:t>
            </a:r>
          </a:p>
          <a:p>
            <a:pPr lvl="2"/>
            <a:r>
              <a:rPr lang="en-US" dirty="0"/>
              <a:t>Color</a:t>
            </a:r>
          </a:p>
          <a:p>
            <a:pPr lvl="1"/>
            <a:r>
              <a:rPr lang="en-US" dirty="0"/>
              <a:t>Multispectral</a:t>
            </a:r>
          </a:p>
          <a:p>
            <a:pPr lvl="1"/>
            <a:r>
              <a:rPr lang="en-US" dirty="0"/>
              <a:t>Hyperspectral</a:t>
            </a:r>
          </a:p>
          <a:p>
            <a:pPr lvl="1"/>
            <a:r>
              <a:rPr lang="en-US" dirty="0"/>
              <a:t>Video</a:t>
            </a:r>
          </a:p>
          <a:p>
            <a:pPr lvl="1"/>
            <a:r>
              <a:rPr lang="en-US" dirty="0"/>
              <a:t>IR / Thermal IR</a:t>
            </a:r>
          </a:p>
        </p:txBody>
      </p:sp>
      <p:sp>
        <p:nvSpPr>
          <p:cNvPr id="4" name="Slide Number Placeholder 3">
            <a:extLst>
              <a:ext uri="{FF2B5EF4-FFF2-40B4-BE49-F238E27FC236}">
                <a16:creationId xmlns:a16="http://schemas.microsoft.com/office/drawing/2014/main" id="{EE128924-B8E1-4209-AAEC-3D3A82CA2E88}"/>
              </a:ext>
            </a:extLst>
          </p:cNvPr>
          <p:cNvSpPr>
            <a:spLocks noGrp="1"/>
          </p:cNvSpPr>
          <p:nvPr>
            <p:ph type="sldNum" sz="quarter" idx="11"/>
          </p:nvPr>
        </p:nvSpPr>
        <p:spPr/>
        <p:txBody>
          <a:bodyPr/>
          <a:lstStyle/>
          <a:p>
            <a:pPr>
              <a:defRPr/>
            </a:pPr>
            <a:endParaRPr lang="en-US"/>
          </a:p>
          <a:p>
            <a:pPr>
              <a:defRPr/>
            </a:pPr>
            <a:endParaRPr lang="en-US"/>
          </a:p>
          <a:p>
            <a:pPr>
              <a:defRPr/>
            </a:pPr>
            <a:endParaRPr lang="en-US" dirty="0"/>
          </a:p>
        </p:txBody>
      </p:sp>
      <p:sp>
        <p:nvSpPr>
          <p:cNvPr id="5" name="Content Placeholder 2">
            <a:extLst>
              <a:ext uri="{FF2B5EF4-FFF2-40B4-BE49-F238E27FC236}">
                <a16:creationId xmlns:a16="http://schemas.microsoft.com/office/drawing/2014/main" id="{43B71BF9-F7FF-4B2E-9944-999AF5250E8E}"/>
              </a:ext>
            </a:extLst>
          </p:cNvPr>
          <p:cNvSpPr txBox="1">
            <a:spLocks/>
          </p:cNvSpPr>
          <p:nvPr/>
        </p:nvSpPr>
        <p:spPr bwMode="auto">
          <a:xfrm>
            <a:off x="4724400" y="1600200"/>
            <a:ext cx="3962400" cy="182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Radar</a:t>
            </a:r>
          </a:p>
          <a:p>
            <a:pPr lvl="1"/>
            <a:r>
              <a:rPr lang="en-US" dirty="0"/>
              <a:t>SAR</a:t>
            </a:r>
          </a:p>
          <a:p>
            <a:pPr lvl="1"/>
            <a:r>
              <a:rPr lang="en-US" dirty="0"/>
              <a:t>ISAR</a:t>
            </a:r>
          </a:p>
        </p:txBody>
      </p:sp>
      <p:sp>
        <p:nvSpPr>
          <p:cNvPr id="7" name="Content Placeholder 2">
            <a:extLst>
              <a:ext uri="{FF2B5EF4-FFF2-40B4-BE49-F238E27FC236}">
                <a16:creationId xmlns:a16="http://schemas.microsoft.com/office/drawing/2014/main" id="{85317E57-3D0B-42AE-BA49-AC2132096FE6}"/>
              </a:ext>
            </a:extLst>
          </p:cNvPr>
          <p:cNvSpPr txBox="1">
            <a:spLocks/>
          </p:cNvSpPr>
          <p:nvPr/>
        </p:nvSpPr>
        <p:spPr bwMode="auto">
          <a:xfrm>
            <a:off x="4724400" y="3581400"/>
            <a:ext cx="3962400" cy="182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Other</a:t>
            </a:r>
          </a:p>
          <a:p>
            <a:pPr lvl="1"/>
            <a:r>
              <a:rPr lang="en-US" dirty="0"/>
              <a:t>Sounders</a:t>
            </a:r>
          </a:p>
          <a:p>
            <a:pPr lvl="1"/>
            <a:r>
              <a:rPr lang="en-US" dirty="0"/>
              <a:t>Gravity</a:t>
            </a:r>
          </a:p>
        </p:txBody>
      </p:sp>
    </p:spTree>
    <p:extLst>
      <p:ext uri="{BB962C8B-B14F-4D97-AF65-F5344CB8AC3E}">
        <p14:creationId xmlns:p14="http://schemas.microsoft.com/office/powerpoint/2010/main" val="397608651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B916-F078-4CF8-87CA-34C22074BAAE}"/>
              </a:ext>
            </a:extLst>
          </p:cNvPr>
          <p:cNvSpPr>
            <a:spLocks noGrp="1"/>
          </p:cNvSpPr>
          <p:nvPr>
            <p:ph type="title"/>
          </p:nvPr>
        </p:nvSpPr>
        <p:spPr>
          <a:xfrm>
            <a:off x="457200" y="152400"/>
            <a:ext cx="7086600" cy="944562"/>
          </a:xfrm>
        </p:spPr>
        <p:txBody>
          <a:bodyPr/>
          <a:lstStyle/>
          <a:p>
            <a:r>
              <a:rPr lang="en-US" dirty="0"/>
              <a:t>Most Common Optical Imaging Satellites</a:t>
            </a:r>
          </a:p>
        </p:txBody>
      </p:sp>
      <p:pic>
        <p:nvPicPr>
          <p:cNvPr id="5" name="Picture 4">
            <a:extLst>
              <a:ext uri="{FF2B5EF4-FFF2-40B4-BE49-F238E27FC236}">
                <a16:creationId xmlns:a16="http://schemas.microsoft.com/office/drawing/2014/main" id="{F4B1E2BB-7FEF-4786-AEA5-1123C837E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771650"/>
            <a:ext cx="6781800" cy="5086350"/>
          </a:xfrm>
          <a:prstGeom prst="rect">
            <a:avLst/>
          </a:prstGeom>
        </p:spPr>
      </p:pic>
      <p:sp>
        <p:nvSpPr>
          <p:cNvPr id="6" name="TextBox 5">
            <a:extLst>
              <a:ext uri="{FF2B5EF4-FFF2-40B4-BE49-F238E27FC236}">
                <a16:creationId xmlns:a16="http://schemas.microsoft.com/office/drawing/2014/main" id="{82752318-DB22-4056-862F-6C44A894208E}"/>
              </a:ext>
            </a:extLst>
          </p:cNvPr>
          <p:cNvSpPr txBox="1"/>
          <p:nvPr/>
        </p:nvSpPr>
        <p:spPr>
          <a:xfrm>
            <a:off x="3505200" y="1402318"/>
            <a:ext cx="2557175" cy="369332"/>
          </a:xfrm>
          <a:prstGeom prst="rect">
            <a:avLst/>
          </a:prstGeom>
          <a:noFill/>
        </p:spPr>
        <p:txBody>
          <a:bodyPr wrap="none" rtlCol="0">
            <a:spAutoFit/>
          </a:bodyPr>
          <a:lstStyle/>
          <a:p>
            <a:r>
              <a:rPr lang="en-US" dirty="0"/>
              <a:t>NASA Decadal Survey</a:t>
            </a:r>
          </a:p>
        </p:txBody>
      </p:sp>
    </p:spTree>
    <p:extLst>
      <p:ext uri="{BB962C8B-B14F-4D97-AF65-F5344CB8AC3E}">
        <p14:creationId xmlns:p14="http://schemas.microsoft.com/office/powerpoint/2010/main" val="382651108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B916-F078-4CF8-87CA-34C22074BAAE}"/>
              </a:ext>
            </a:extLst>
          </p:cNvPr>
          <p:cNvSpPr>
            <a:spLocks noGrp="1"/>
          </p:cNvSpPr>
          <p:nvPr>
            <p:ph type="title"/>
          </p:nvPr>
        </p:nvSpPr>
        <p:spPr>
          <a:xfrm>
            <a:off x="457200" y="152400"/>
            <a:ext cx="7086600" cy="944562"/>
          </a:xfrm>
        </p:spPr>
        <p:txBody>
          <a:bodyPr/>
          <a:lstStyle/>
          <a:p>
            <a:r>
              <a:rPr lang="en-US" dirty="0"/>
              <a:t>Most Common Optical Imaging Satellites</a:t>
            </a:r>
          </a:p>
        </p:txBody>
      </p:sp>
      <p:sp>
        <p:nvSpPr>
          <p:cNvPr id="6" name="TextBox 5">
            <a:extLst>
              <a:ext uri="{FF2B5EF4-FFF2-40B4-BE49-F238E27FC236}">
                <a16:creationId xmlns:a16="http://schemas.microsoft.com/office/drawing/2014/main" id="{82752318-DB22-4056-862F-6C44A894208E}"/>
              </a:ext>
            </a:extLst>
          </p:cNvPr>
          <p:cNvSpPr txBox="1"/>
          <p:nvPr/>
        </p:nvSpPr>
        <p:spPr>
          <a:xfrm>
            <a:off x="2188029" y="1413204"/>
            <a:ext cx="5263044" cy="369332"/>
          </a:xfrm>
          <a:prstGeom prst="rect">
            <a:avLst/>
          </a:prstGeom>
          <a:noFill/>
        </p:spPr>
        <p:txBody>
          <a:bodyPr wrap="none" rtlCol="0">
            <a:spAutoFit/>
          </a:bodyPr>
          <a:lstStyle/>
          <a:p>
            <a:r>
              <a:rPr lang="en-US" dirty="0"/>
              <a:t>European Space Agency (ESA) Sentinel Missions</a:t>
            </a:r>
          </a:p>
        </p:txBody>
      </p:sp>
      <p:pic>
        <p:nvPicPr>
          <p:cNvPr id="8" name="Picture 7">
            <a:extLst>
              <a:ext uri="{FF2B5EF4-FFF2-40B4-BE49-F238E27FC236}">
                <a16:creationId xmlns:a16="http://schemas.microsoft.com/office/drawing/2014/main" id="{55EADCB4-70CB-2F2B-B421-4AB8ADBD89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2229" y="1899276"/>
            <a:ext cx="6418091" cy="4806324"/>
          </a:xfrm>
          <a:prstGeom prst="rect">
            <a:avLst/>
          </a:prstGeom>
        </p:spPr>
      </p:pic>
    </p:spTree>
    <p:extLst>
      <p:ext uri="{BB962C8B-B14F-4D97-AF65-F5344CB8AC3E}">
        <p14:creationId xmlns:p14="http://schemas.microsoft.com/office/powerpoint/2010/main" val="5683638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26085-495C-461B-815C-2D9E4BBD1CD1}"/>
              </a:ext>
            </a:extLst>
          </p:cNvPr>
          <p:cNvSpPr>
            <a:spLocks noGrp="1"/>
          </p:cNvSpPr>
          <p:nvPr>
            <p:ph type="title"/>
          </p:nvPr>
        </p:nvSpPr>
        <p:spPr/>
        <p:txBody>
          <a:bodyPr/>
          <a:lstStyle/>
          <a:p>
            <a:r>
              <a:rPr lang="en-US" dirty="0"/>
              <a:t>Maxar Commercial Satellites</a:t>
            </a:r>
          </a:p>
        </p:txBody>
      </p:sp>
      <p:pic>
        <p:nvPicPr>
          <p:cNvPr id="5" name="Picture 4">
            <a:extLst>
              <a:ext uri="{FF2B5EF4-FFF2-40B4-BE49-F238E27FC236}">
                <a16:creationId xmlns:a16="http://schemas.microsoft.com/office/drawing/2014/main" id="{F9108E47-AFF9-4255-B45B-57D7D954C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1533525"/>
            <a:ext cx="8572500" cy="4562475"/>
          </a:xfrm>
          <a:prstGeom prst="rect">
            <a:avLst/>
          </a:prstGeom>
        </p:spPr>
      </p:pic>
      <p:sp>
        <p:nvSpPr>
          <p:cNvPr id="6" name="TextBox 5">
            <a:extLst>
              <a:ext uri="{FF2B5EF4-FFF2-40B4-BE49-F238E27FC236}">
                <a16:creationId xmlns:a16="http://schemas.microsoft.com/office/drawing/2014/main" id="{C7800B23-8B6A-4886-902C-24809A18FCC8}"/>
              </a:ext>
            </a:extLst>
          </p:cNvPr>
          <p:cNvSpPr txBox="1"/>
          <p:nvPr/>
        </p:nvSpPr>
        <p:spPr>
          <a:xfrm>
            <a:off x="285751" y="6096000"/>
            <a:ext cx="7867650" cy="523220"/>
          </a:xfrm>
          <a:prstGeom prst="rect">
            <a:avLst/>
          </a:prstGeom>
          <a:noFill/>
        </p:spPr>
        <p:txBody>
          <a:bodyPr wrap="square" rtlCol="0">
            <a:spAutoFit/>
          </a:bodyPr>
          <a:lstStyle/>
          <a:p>
            <a:r>
              <a:rPr lang="en-US" sz="1400" dirty="0"/>
              <a:t>Spymesat.com provides a cell phone app that allows users to purchase archived satellite imagery and request new imagery.</a:t>
            </a:r>
          </a:p>
        </p:txBody>
      </p:sp>
      <p:sp>
        <p:nvSpPr>
          <p:cNvPr id="7" name="TextBox 6">
            <a:extLst>
              <a:ext uri="{FF2B5EF4-FFF2-40B4-BE49-F238E27FC236}">
                <a16:creationId xmlns:a16="http://schemas.microsoft.com/office/drawing/2014/main" id="{066A4F9C-B7CF-4EF0-AB54-F86B68B59762}"/>
              </a:ext>
            </a:extLst>
          </p:cNvPr>
          <p:cNvSpPr txBox="1"/>
          <p:nvPr/>
        </p:nvSpPr>
        <p:spPr>
          <a:xfrm>
            <a:off x="2667000" y="1828800"/>
            <a:ext cx="3733800" cy="400110"/>
          </a:xfrm>
          <a:prstGeom prst="rect">
            <a:avLst/>
          </a:prstGeom>
          <a:noFill/>
        </p:spPr>
        <p:txBody>
          <a:bodyPr wrap="square" rtlCol="0">
            <a:spAutoFit/>
          </a:bodyPr>
          <a:lstStyle/>
          <a:p>
            <a:r>
              <a:rPr lang="en-US" sz="1000" dirty="0">
                <a:solidFill>
                  <a:schemeClr val="bg2"/>
                </a:solidFill>
              </a:rPr>
              <a:t>A merger of Digital Globe and the former Canadian company, MacDonald </a:t>
            </a:r>
            <a:r>
              <a:rPr lang="en-US" sz="1000" dirty="0" err="1">
                <a:solidFill>
                  <a:schemeClr val="bg2"/>
                </a:solidFill>
              </a:rPr>
              <a:t>Dettwiler</a:t>
            </a:r>
            <a:r>
              <a:rPr lang="en-US" sz="1000" dirty="0">
                <a:solidFill>
                  <a:schemeClr val="bg2"/>
                </a:solidFill>
              </a:rPr>
              <a:t> Associates, that also owns </a:t>
            </a:r>
            <a:r>
              <a:rPr lang="en-US" sz="1000" dirty="0" err="1">
                <a:solidFill>
                  <a:schemeClr val="bg2"/>
                </a:solidFill>
              </a:rPr>
              <a:t>RADARSat</a:t>
            </a:r>
            <a:endParaRPr lang="en-US" sz="1000" dirty="0">
              <a:solidFill>
                <a:schemeClr val="bg2"/>
              </a:solidFill>
            </a:endParaRPr>
          </a:p>
        </p:txBody>
      </p:sp>
    </p:spTree>
    <p:extLst>
      <p:ext uri="{BB962C8B-B14F-4D97-AF65-F5344CB8AC3E}">
        <p14:creationId xmlns:p14="http://schemas.microsoft.com/office/powerpoint/2010/main" val="42154969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BAA9C-92EC-449F-99CB-825FC2CB3108}"/>
              </a:ext>
            </a:extLst>
          </p:cNvPr>
          <p:cNvSpPr>
            <a:spLocks noGrp="1"/>
          </p:cNvSpPr>
          <p:nvPr>
            <p:ph type="title"/>
          </p:nvPr>
        </p:nvSpPr>
        <p:spPr/>
        <p:txBody>
          <a:bodyPr/>
          <a:lstStyle/>
          <a:p>
            <a:r>
              <a:rPr lang="en-US" dirty="0"/>
              <a:t>Planet Commercial Satellites</a:t>
            </a:r>
          </a:p>
        </p:txBody>
      </p:sp>
      <p:pic>
        <p:nvPicPr>
          <p:cNvPr id="5" name="Picture 4">
            <a:extLst>
              <a:ext uri="{FF2B5EF4-FFF2-40B4-BE49-F238E27FC236}">
                <a16:creationId xmlns:a16="http://schemas.microsoft.com/office/drawing/2014/main" id="{EE6BDDAF-A3C3-4529-BC36-FCE0DC3D70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600201"/>
            <a:ext cx="2856227" cy="2286000"/>
          </a:xfrm>
          <a:prstGeom prst="rect">
            <a:avLst/>
          </a:prstGeom>
        </p:spPr>
      </p:pic>
      <p:pic>
        <p:nvPicPr>
          <p:cNvPr id="10" name="Picture 9">
            <a:extLst>
              <a:ext uri="{FF2B5EF4-FFF2-40B4-BE49-F238E27FC236}">
                <a16:creationId xmlns:a16="http://schemas.microsoft.com/office/drawing/2014/main" id="{44F21763-7101-45F7-95E9-B70EDE0D44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8967" y="1600200"/>
            <a:ext cx="3435460" cy="2286001"/>
          </a:xfrm>
          <a:prstGeom prst="rect">
            <a:avLst/>
          </a:prstGeom>
        </p:spPr>
      </p:pic>
      <p:pic>
        <p:nvPicPr>
          <p:cNvPr id="12" name="Picture 11">
            <a:extLst>
              <a:ext uri="{FF2B5EF4-FFF2-40B4-BE49-F238E27FC236}">
                <a16:creationId xmlns:a16="http://schemas.microsoft.com/office/drawing/2014/main" id="{CE1F0737-C6D0-4D45-B60C-E3597546E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9400" y="4516425"/>
            <a:ext cx="2698823" cy="2103603"/>
          </a:xfrm>
          <a:prstGeom prst="rect">
            <a:avLst/>
          </a:prstGeom>
        </p:spPr>
      </p:pic>
      <p:sp>
        <p:nvSpPr>
          <p:cNvPr id="13" name="TextBox 12">
            <a:extLst>
              <a:ext uri="{FF2B5EF4-FFF2-40B4-BE49-F238E27FC236}">
                <a16:creationId xmlns:a16="http://schemas.microsoft.com/office/drawing/2014/main" id="{16FC3DBA-6A08-42CC-850F-2552945EC598}"/>
              </a:ext>
            </a:extLst>
          </p:cNvPr>
          <p:cNvSpPr txBox="1"/>
          <p:nvPr/>
        </p:nvSpPr>
        <p:spPr>
          <a:xfrm>
            <a:off x="1848163" y="3886200"/>
            <a:ext cx="1184940" cy="369332"/>
          </a:xfrm>
          <a:prstGeom prst="rect">
            <a:avLst/>
          </a:prstGeom>
          <a:noFill/>
        </p:spPr>
        <p:txBody>
          <a:bodyPr wrap="none" rtlCol="0">
            <a:spAutoFit/>
          </a:bodyPr>
          <a:lstStyle/>
          <a:p>
            <a:r>
              <a:rPr lang="en-US" dirty="0" err="1"/>
              <a:t>RapidEye</a:t>
            </a:r>
            <a:endParaRPr lang="en-US" dirty="0"/>
          </a:p>
        </p:txBody>
      </p:sp>
      <p:sp>
        <p:nvSpPr>
          <p:cNvPr id="15" name="TextBox 14">
            <a:extLst>
              <a:ext uri="{FF2B5EF4-FFF2-40B4-BE49-F238E27FC236}">
                <a16:creationId xmlns:a16="http://schemas.microsoft.com/office/drawing/2014/main" id="{19D0336A-87FE-47BE-8AC5-919CD8680514}"/>
              </a:ext>
            </a:extLst>
          </p:cNvPr>
          <p:cNvSpPr txBox="1"/>
          <p:nvPr/>
        </p:nvSpPr>
        <p:spPr>
          <a:xfrm>
            <a:off x="5829925" y="3886200"/>
            <a:ext cx="723275" cy="369332"/>
          </a:xfrm>
          <a:prstGeom prst="rect">
            <a:avLst/>
          </a:prstGeom>
          <a:noFill/>
        </p:spPr>
        <p:txBody>
          <a:bodyPr wrap="none" rtlCol="0">
            <a:spAutoFit/>
          </a:bodyPr>
          <a:lstStyle/>
          <a:p>
            <a:r>
              <a:rPr lang="en-US" dirty="0"/>
              <a:t>Dove</a:t>
            </a:r>
          </a:p>
        </p:txBody>
      </p:sp>
      <p:sp>
        <p:nvSpPr>
          <p:cNvPr id="17" name="TextBox 16">
            <a:extLst>
              <a:ext uri="{FF2B5EF4-FFF2-40B4-BE49-F238E27FC236}">
                <a16:creationId xmlns:a16="http://schemas.microsoft.com/office/drawing/2014/main" id="{0A715FA3-4919-45A7-A056-A9ED63D31EC5}"/>
              </a:ext>
            </a:extLst>
          </p:cNvPr>
          <p:cNvSpPr txBox="1"/>
          <p:nvPr/>
        </p:nvSpPr>
        <p:spPr>
          <a:xfrm>
            <a:off x="5552689" y="5334000"/>
            <a:ext cx="915635" cy="369332"/>
          </a:xfrm>
          <a:prstGeom prst="rect">
            <a:avLst/>
          </a:prstGeom>
          <a:noFill/>
        </p:spPr>
        <p:txBody>
          <a:bodyPr wrap="none" rtlCol="0">
            <a:spAutoFit/>
          </a:bodyPr>
          <a:lstStyle/>
          <a:p>
            <a:r>
              <a:rPr lang="en-US" dirty="0" err="1"/>
              <a:t>SkySat</a:t>
            </a:r>
            <a:endParaRPr lang="en-US" dirty="0"/>
          </a:p>
        </p:txBody>
      </p:sp>
    </p:spTree>
    <p:extLst>
      <p:ext uri="{BB962C8B-B14F-4D97-AF65-F5344CB8AC3E}">
        <p14:creationId xmlns:p14="http://schemas.microsoft.com/office/powerpoint/2010/main" val="36145003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180D3-CA19-474C-8684-D6111A32FA21}"/>
              </a:ext>
            </a:extLst>
          </p:cNvPr>
          <p:cNvSpPr>
            <a:spLocks noGrp="1"/>
          </p:cNvSpPr>
          <p:nvPr>
            <p:ph type="title"/>
          </p:nvPr>
        </p:nvSpPr>
        <p:spPr>
          <a:xfrm>
            <a:off x="457200" y="228600"/>
            <a:ext cx="7086600" cy="944562"/>
          </a:xfrm>
        </p:spPr>
        <p:txBody>
          <a:bodyPr/>
          <a:lstStyle/>
          <a:p>
            <a:r>
              <a:rPr lang="en-US" sz="3600" dirty="0"/>
              <a:t>Weather Satellites Are in Both LEO and GEO Orbits</a:t>
            </a:r>
          </a:p>
        </p:txBody>
      </p:sp>
      <p:pic>
        <p:nvPicPr>
          <p:cNvPr id="5" name="Picture 4">
            <a:extLst>
              <a:ext uri="{FF2B5EF4-FFF2-40B4-BE49-F238E27FC236}">
                <a16:creationId xmlns:a16="http://schemas.microsoft.com/office/drawing/2014/main" id="{814E8D1A-F421-4D01-9662-FE02757F67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447800"/>
            <a:ext cx="7696200" cy="4979696"/>
          </a:xfrm>
          <a:prstGeom prst="rect">
            <a:avLst/>
          </a:prstGeom>
        </p:spPr>
      </p:pic>
    </p:spTree>
    <p:extLst>
      <p:ext uri="{BB962C8B-B14F-4D97-AF65-F5344CB8AC3E}">
        <p14:creationId xmlns:p14="http://schemas.microsoft.com/office/powerpoint/2010/main" val="19594699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FFB94E-AA98-4876-8E06-EA4845D76A47}"/>
              </a:ext>
            </a:extLst>
          </p:cNvPr>
          <p:cNvSpPr txBox="1">
            <a:spLocks/>
          </p:cNvSpPr>
          <p:nvPr/>
        </p:nvSpPr>
        <p:spPr bwMode="auto">
          <a:xfrm>
            <a:off x="457200" y="274638"/>
            <a:ext cx="7086600" cy="944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w Cen MT" pitchFamily="34" charset="0"/>
              </a:defRPr>
            </a:lvl2pPr>
            <a:lvl3pPr algn="ctr" rtl="0" eaLnBrk="0" fontAlgn="base" hangingPunct="0">
              <a:spcBef>
                <a:spcPct val="0"/>
              </a:spcBef>
              <a:spcAft>
                <a:spcPct val="0"/>
              </a:spcAft>
              <a:defRPr sz="4400">
                <a:solidFill>
                  <a:schemeClr val="tx1"/>
                </a:solidFill>
                <a:latin typeface="Tw Cen MT" pitchFamily="34" charset="0"/>
              </a:defRPr>
            </a:lvl3pPr>
            <a:lvl4pPr algn="ctr" rtl="0" eaLnBrk="0" fontAlgn="base" hangingPunct="0">
              <a:spcBef>
                <a:spcPct val="0"/>
              </a:spcBef>
              <a:spcAft>
                <a:spcPct val="0"/>
              </a:spcAft>
              <a:defRPr sz="4400">
                <a:solidFill>
                  <a:schemeClr val="tx1"/>
                </a:solidFill>
                <a:latin typeface="Tw Cen MT" pitchFamily="34" charset="0"/>
              </a:defRPr>
            </a:lvl4pPr>
            <a:lvl5pPr algn="ctr" rtl="0" eaLnBrk="0" fontAlgn="base" hangingPunct="0">
              <a:spcBef>
                <a:spcPct val="0"/>
              </a:spcBef>
              <a:spcAft>
                <a:spcPct val="0"/>
              </a:spcAft>
              <a:defRPr sz="4400">
                <a:solidFill>
                  <a:schemeClr val="tx1"/>
                </a:solidFill>
                <a:latin typeface="Tw Cen MT" pitchFamily="34" charset="0"/>
              </a:defRPr>
            </a:lvl5pPr>
            <a:lvl6pPr marL="457200" algn="ctr" rtl="0" fontAlgn="base">
              <a:spcBef>
                <a:spcPct val="0"/>
              </a:spcBef>
              <a:spcAft>
                <a:spcPct val="0"/>
              </a:spcAft>
              <a:defRPr sz="4400">
                <a:solidFill>
                  <a:schemeClr val="tx1"/>
                </a:solidFill>
                <a:latin typeface="Tw Cen MT" pitchFamily="34" charset="0"/>
              </a:defRPr>
            </a:lvl6pPr>
            <a:lvl7pPr marL="914400" algn="ctr" rtl="0" fontAlgn="base">
              <a:spcBef>
                <a:spcPct val="0"/>
              </a:spcBef>
              <a:spcAft>
                <a:spcPct val="0"/>
              </a:spcAft>
              <a:defRPr sz="4400">
                <a:solidFill>
                  <a:schemeClr val="tx1"/>
                </a:solidFill>
                <a:latin typeface="Tw Cen MT" pitchFamily="34" charset="0"/>
              </a:defRPr>
            </a:lvl7pPr>
            <a:lvl8pPr marL="1371600" algn="ctr" rtl="0" fontAlgn="base">
              <a:spcBef>
                <a:spcPct val="0"/>
              </a:spcBef>
              <a:spcAft>
                <a:spcPct val="0"/>
              </a:spcAft>
              <a:defRPr sz="4400">
                <a:solidFill>
                  <a:schemeClr val="tx1"/>
                </a:solidFill>
                <a:latin typeface="Tw Cen MT" pitchFamily="34" charset="0"/>
              </a:defRPr>
            </a:lvl8pPr>
            <a:lvl9pPr marL="1828800" algn="ctr" rtl="0" fontAlgn="base">
              <a:spcBef>
                <a:spcPct val="0"/>
              </a:spcBef>
              <a:spcAft>
                <a:spcPct val="0"/>
              </a:spcAft>
              <a:defRPr sz="4400">
                <a:solidFill>
                  <a:schemeClr val="tx1"/>
                </a:solidFill>
                <a:latin typeface="Tw Cen MT" pitchFamily="34" charset="0"/>
              </a:defRPr>
            </a:lvl9pPr>
          </a:lstStyle>
          <a:p>
            <a:r>
              <a:rPr lang="en-US" sz="3600" dirty="0"/>
              <a:t>Just About Every Country Has Earth Imaging Satellites</a:t>
            </a:r>
          </a:p>
        </p:txBody>
      </p:sp>
      <p:sp>
        <p:nvSpPr>
          <p:cNvPr id="5" name="TextBox 4">
            <a:extLst>
              <a:ext uri="{FF2B5EF4-FFF2-40B4-BE49-F238E27FC236}">
                <a16:creationId xmlns:a16="http://schemas.microsoft.com/office/drawing/2014/main" id="{DB3DBBFB-1653-49DB-9B61-E7D5AE20AE48}"/>
              </a:ext>
            </a:extLst>
          </p:cNvPr>
          <p:cNvSpPr txBox="1"/>
          <p:nvPr/>
        </p:nvSpPr>
        <p:spPr>
          <a:xfrm>
            <a:off x="3657600" y="1485900"/>
            <a:ext cx="1459054" cy="584775"/>
          </a:xfrm>
          <a:prstGeom prst="rect">
            <a:avLst/>
          </a:prstGeom>
          <a:noFill/>
        </p:spPr>
        <p:txBody>
          <a:bodyPr wrap="none" rtlCol="0">
            <a:spAutoFit/>
          </a:bodyPr>
          <a:lstStyle/>
          <a:p>
            <a:r>
              <a:rPr lang="en-US" sz="3200" dirty="0"/>
              <a:t>France</a:t>
            </a:r>
          </a:p>
        </p:txBody>
      </p:sp>
      <p:pic>
        <p:nvPicPr>
          <p:cNvPr id="7" name="Picture 6">
            <a:extLst>
              <a:ext uri="{FF2B5EF4-FFF2-40B4-BE49-F238E27FC236}">
                <a16:creationId xmlns:a16="http://schemas.microsoft.com/office/drawing/2014/main" id="{8F35789C-C84F-42DE-A5FB-6D1C3F1751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5964" y="4408205"/>
            <a:ext cx="1574800" cy="1779524"/>
          </a:xfrm>
          <a:prstGeom prst="rect">
            <a:avLst/>
          </a:prstGeom>
        </p:spPr>
      </p:pic>
      <p:pic>
        <p:nvPicPr>
          <p:cNvPr id="9" name="Picture 8">
            <a:extLst>
              <a:ext uri="{FF2B5EF4-FFF2-40B4-BE49-F238E27FC236}">
                <a16:creationId xmlns:a16="http://schemas.microsoft.com/office/drawing/2014/main" id="{AB154D38-707D-4648-983C-78EB7FF5A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2474863"/>
            <a:ext cx="2394489" cy="1490569"/>
          </a:xfrm>
          <a:prstGeom prst="rect">
            <a:avLst/>
          </a:prstGeom>
        </p:spPr>
      </p:pic>
      <p:pic>
        <p:nvPicPr>
          <p:cNvPr id="11" name="Picture 10">
            <a:extLst>
              <a:ext uri="{FF2B5EF4-FFF2-40B4-BE49-F238E27FC236}">
                <a16:creationId xmlns:a16="http://schemas.microsoft.com/office/drawing/2014/main" id="{478E6A26-DFF2-4EB6-87F9-A21A81FFE7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2337375"/>
            <a:ext cx="2383536" cy="1914144"/>
          </a:xfrm>
          <a:prstGeom prst="rect">
            <a:avLst/>
          </a:prstGeom>
        </p:spPr>
      </p:pic>
      <p:sp>
        <p:nvSpPr>
          <p:cNvPr id="12" name="TextBox 11">
            <a:extLst>
              <a:ext uri="{FF2B5EF4-FFF2-40B4-BE49-F238E27FC236}">
                <a16:creationId xmlns:a16="http://schemas.microsoft.com/office/drawing/2014/main" id="{6E4BC6C0-2F00-44A5-9471-AFBCFC89640D}"/>
              </a:ext>
            </a:extLst>
          </p:cNvPr>
          <p:cNvSpPr txBox="1"/>
          <p:nvPr/>
        </p:nvSpPr>
        <p:spPr>
          <a:xfrm>
            <a:off x="1036227" y="4204075"/>
            <a:ext cx="2403223" cy="646331"/>
          </a:xfrm>
          <a:prstGeom prst="rect">
            <a:avLst/>
          </a:prstGeom>
          <a:noFill/>
        </p:spPr>
        <p:txBody>
          <a:bodyPr wrap="none" rtlCol="0">
            <a:spAutoFit/>
          </a:bodyPr>
          <a:lstStyle/>
          <a:p>
            <a:pPr algn="ctr"/>
            <a:r>
              <a:rPr lang="en-US" dirty="0"/>
              <a:t>Pleiades</a:t>
            </a:r>
          </a:p>
          <a:p>
            <a:pPr algn="ctr"/>
            <a:r>
              <a:rPr lang="en-US" dirty="0"/>
              <a:t>Pan and Multispectral</a:t>
            </a:r>
          </a:p>
        </p:txBody>
      </p:sp>
      <p:sp>
        <p:nvSpPr>
          <p:cNvPr id="13" name="TextBox 12">
            <a:extLst>
              <a:ext uri="{FF2B5EF4-FFF2-40B4-BE49-F238E27FC236}">
                <a16:creationId xmlns:a16="http://schemas.microsoft.com/office/drawing/2014/main" id="{6D535E2E-0439-4F68-906A-FBB44A284BD2}"/>
              </a:ext>
            </a:extLst>
          </p:cNvPr>
          <p:cNvSpPr txBox="1"/>
          <p:nvPr/>
        </p:nvSpPr>
        <p:spPr>
          <a:xfrm>
            <a:off x="3367321" y="5745527"/>
            <a:ext cx="2403223" cy="646331"/>
          </a:xfrm>
          <a:prstGeom prst="rect">
            <a:avLst/>
          </a:prstGeom>
          <a:noFill/>
        </p:spPr>
        <p:txBody>
          <a:bodyPr wrap="none" rtlCol="0">
            <a:spAutoFit/>
          </a:bodyPr>
          <a:lstStyle/>
          <a:p>
            <a:pPr algn="ctr"/>
            <a:r>
              <a:rPr lang="en-US" dirty="0"/>
              <a:t>SPOT 1-7</a:t>
            </a:r>
          </a:p>
          <a:p>
            <a:pPr algn="ctr"/>
            <a:r>
              <a:rPr lang="en-US" dirty="0"/>
              <a:t>Pan and Multispectral</a:t>
            </a:r>
          </a:p>
        </p:txBody>
      </p:sp>
      <p:sp>
        <p:nvSpPr>
          <p:cNvPr id="14" name="TextBox 13">
            <a:extLst>
              <a:ext uri="{FF2B5EF4-FFF2-40B4-BE49-F238E27FC236}">
                <a16:creationId xmlns:a16="http://schemas.microsoft.com/office/drawing/2014/main" id="{58510B83-6935-4832-8921-34D9357D456B}"/>
              </a:ext>
            </a:extLst>
          </p:cNvPr>
          <p:cNvSpPr txBox="1"/>
          <p:nvPr/>
        </p:nvSpPr>
        <p:spPr>
          <a:xfrm>
            <a:off x="5571650" y="3965432"/>
            <a:ext cx="2245166" cy="646331"/>
          </a:xfrm>
          <a:prstGeom prst="rect">
            <a:avLst/>
          </a:prstGeom>
          <a:noFill/>
        </p:spPr>
        <p:txBody>
          <a:bodyPr wrap="none" rtlCol="0">
            <a:spAutoFit/>
          </a:bodyPr>
          <a:lstStyle/>
          <a:p>
            <a:pPr algn="ctr"/>
            <a:r>
              <a:rPr lang="en-US" dirty="0"/>
              <a:t>Helios</a:t>
            </a:r>
          </a:p>
          <a:p>
            <a:pPr algn="ctr"/>
            <a:r>
              <a:rPr lang="en-US" dirty="0"/>
              <a:t>Pan and Thermal IR</a:t>
            </a:r>
          </a:p>
        </p:txBody>
      </p:sp>
    </p:spTree>
    <p:extLst>
      <p:ext uri="{BB962C8B-B14F-4D97-AF65-F5344CB8AC3E}">
        <p14:creationId xmlns:p14="http://schemas.microsoft.com/office/powerpoint/2010/main" val="289669378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CA94-82EF-4699-B160-86E3B51F83AC}"/>
              </a:ext>
            </a:extLst>
          </p:cNvPr>
          <p:cNvSpPr>
            <a:spLocks noGrp="1"/>
          </p:cNvSpPr>
          <p:nvPr>
            <p:ph type="title"/>
          </p:nvPr>
        </p:nvSpPr>
        <p:spPr/>
        <p:txBody>
          <a:bodyPr/>
          <a:lstStyle/>
          <a:p>
            <a:r>
              <a:rPr lang="en-US" sz="3600" dirty="0"/>
              <a:t>Just About Every Country Has Earth Imaging Satellites</a:t>
            </a:r>
          </a:p>
        </p:txBody>
      </p:sp>
      <p:sp>
        <p:nvSpPr>
          <p:cNvPr id="4" name="TextBox 3">
            <a:extLst>
              <a:ext uri="{FF2B5EF4-FFF2-40B4-BE49-F238E27FC236}">
                <a16:creationId xmlns:a16="http://schemas.microsoft.com/office/drawing/2014/main" id="{FC58F876-A0AB-4C43-9808-0EAA03C23B1A}"/>
              </a:ext>
            </a:extLst>
          </p:cNvPr>
          <p:cNvSpPr txBox="1"/>
          <p:nvPr/>
        </p:nvSpPr>
        <p:spPr>
          <a:xfrm>
            <a:off x="3581400" y="1752600"/>
            <a:ext cx="1300356" cy="584775"/>
          </a:xfrm>
          <a:prstGeom prst="rect">
            <a:avLst/>
          </a:prstGeom>
          <a:noFill/>
        </p:spPr>
        <p:txBody>
          <a:bodyPr wrap="none" rtlCol="0">
            <a:spAutoFit/>
          </a:bodyPr>
          <a:lstStyle/>
          <a:p>
            <a:r>
              <a:rPr lang="en-US" sz="3200" dirty="0"/>
              <a:t>Japan</a:t>
            </a:r>
          </a:p>
        </p:txBody>
      </p:sp>
      <p:pic>
        <p:nvPicPr>
          <p:cNvPr id="6" name="Picture 5">
            <a:extLst>
              <a:ext uri="{FF2B5EF4-FFF2-40B4-BE49-F238E27FC236}">
                <a16:creationId xmlns:a16="http://schemas.microsoft.com/office/drawing/2014/main" id="{B55B1490-963B-4E30-A2ED-F272DD209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590800"/>
            <a:ext cx="3837214" cy="2686050"/>
          </a:xfrm>
          <a:prstGeom prst="rect">
            <a:avLst/>
          </a:prstGeom>
        </p:spPr>
      </p:pic>
      <p:pic>
        <p:nvPicPr>
          <p:cNvPr id="8" name="Picture 7">
            <a:extLst>
              <a:ext uri="{FF2B5EF4-FFF2-40B4-BE49-F238E27FC236}">
                <a16:creationId xmlns:a16="http://schemas.microsoft.com/office/drawing/2014/main" id="{74C5D8D3-4B18-4C02-9F48-ED8565323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617146"/>
            <a:ext cx="3837214" cy="2686050"/>
          </a:xfrm>
          <a:prstGeom prst="rect">
            <a:avLst/>
          </a:prstGeom>
        </p:spPr>
      </p:pic>
      <p:sp>
        <p:nvSpPr>
          <p:cNvPr id="9" name="TextBox 8">
            <a:extLst>
              <a:ext uri="{FF2B5EF4-FFF2-40B4-BE49-F238E27FC236}">
                <a16:creationId xmlns:a16="http://schemas.microsoft.com/office/drawing/2014/main" id="{1028B238-07EA-49DC-8AD3-C65B6DE5478A}"/>
              </a:ext>
            </a:extLst>
          </p:cNvPr>
          <p:cNvSpPr txBox="1"/>
          <p:nvPr/>
        </p:nvSpPr>
        <p:spPr>
          <a:xfrm>
            <a:off x="1066800" y="5440918"/>
            <a:ext cx="2762359" cy="646331"/>
          </a:xfrm>
          <a:prstGeom prst="rect">
            <a:avLst/>
          </a:prstGeom>
          <a:noFill/>
        </p:spPr>
        <p:txBody>
          <a:bodyPr wrap="none" rtlCol="0">
            <a:spAutoFit/>
          </a:bodyPr>
          <a:lstStyle/>
          <a:p>
            <a:pPr algn="ctr"/>
            <a:r>
              <a:rPr lang="en-US" dirty="0"/>
              <a:t>ALOS 2</a:t>
            </a:r>
          </a:p>
          <a:p>
            <a:pPr algn="ctr"/>
            <a:r>
              <a:rPr lang="en-US" dirty="0"/>
              <a:t>Synthetic Aperture Radar</a:t>
            </a:r>
          </a:p>
        </p:txBody>
      </p:sp>
      <p:sp>
        <p:nvSpPr>
          <p:cNvPr id="13" name="TextBox 12">
            <a:extLst>
              <a:ext uri="{FF2B5EF4-FFF2-40B4-BE49-F238E27FC236}">
                <a16:creationId xmlns:a16="http://schemas.microsoft.com/office/drawing/2014/main" id="{4C70776F-CC32-46B0-87DF-001950CFC1AE}"/>
              </a:ext>
            </a:extLst>
          </p:cNvPr>
          <p:cNvSpPr txBox="1"/>
          <p:nvPr/>
        </p:nvSpPr>
        <p:spPr>
          <a:xfrm>
            <a:off x="5331025" y="5435025"/>
            <a:ext cx="2403223" cy="646331"/>
          </a:xfrm>
          <a:prstGeom prst="rect">
            <a:avLst/>
          </a:prstGeom>
          <a:noFill/>
        </p:spPr>
        <p:txBody>
          <a:bodyPr wrap="none" rtlCol="0">
            <a:spAutoFit/>
          </a:bodyPr>
          <a:lstStyle/>
          <a:p>
            <a:pPr algn="ctr"/>
            <a:r>
              <a:rPr lang="en-US" dirty="0"/>
              <a:t>ASNARO</a:t>
            </a:r>
          </a:p>
          <a:p>
            <a:pPr algn="ctr"/>
            <a:r>
              <a:rPr lang="en-US" dirty="0"/>
              <a:t>Pan and Multispectral</a:t>
            </a:r>
          </a:p>
        </p:txBody>
      </p:sp>
    </p:spTree>
    <p:extLst>
      <p:ext uri="{BB962C8B-B14F-4D97-AF65-F5344CB8AC3E}">
        <p14:creationId xmlns:p14="http://schemas.microsoft.com/office/powerpoint/2010/main" val="315588751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CA94-82EF-4699-B160-86E3B51F83AC}"/>
              </a:ext>
            </a:extLst>
          </p:cNvPr>
          <p:cNvSpPr>
            <a:spLocks noGrp="1"/>
          </p:cNvSpPr>
          <p:nvPr>
            <p:ph type="title"/>
          </p:nvPr>
        </p:nvSpPr>
        <p:spPr/>
        <p:txBody>
          <a:bodyPr/>
          <a:lstStyle/>
          <a:p>
            <a:r>
              <a:rPr lang="en-US" sz="3600" dirty="0"/>
              <a:t>Just About Every Country Has Earth Imaging Satellites</a:t>
            </a:r>
          </a:p>
        </p:txBody>
      </p:sp>
      <p:sp>
        <p:nvSpPr>
          <p:cNvPr id="4" name="TextBox 3">
            <a:extLst>
              <a:ext uri="{FF2B5EF4-FFF2-40B4-BE49-F238E27FC236}">
                <a16:creationId xmlns:a16="http://schemas.microsoft.com/office/drawing/2014/main" id="{FC58F876-A0AB-4C43-9808-0EAA03C23B1A}"/>
              </a:ext>
            </a:extLst>
          </p:cNvPr>
          <p:cNvSpPr txBox="1"/>
          <p:nvPr/>
        </p:nvSpPr>
        <p:spPr>
          <a:xfrm>
            <a:off x="3880270" y="1752600"/>
            <a:ext cx="1072730" cy="584775"/>
          </a:xfrm>
          <a:prstGeom prst="rect">
            <a:avLst/>
          </a:prstGeom>
          <a:noFill/>
        </p:spPr>
        <p:txBody>
          <a:bodyPr wrap="none" rtlCol="0">
            <a:spAutoFit/>
          </a:bodyPr>
          <a:lstStyle/>
          <a:p>
            <a:r>
              <a:rPr lang="en-US" sz="3200" dirty="0"/>
              <a:t>India</a:t>
            </a:r>
          </a:p>
        </p:txBody>
      </p:sp>
      <p:pic>
        <p:nvPicPr>
          <p:cNvPr id="5" name="Picture 4">
            <a:extLst>
              <a:ext uri="{FF2B5EF4-FFF2-40B4-BE49-F238E27FC236}">
                <a16:creationId xmlns:a16="http://schemas.microsoft.com/office/drawing/2014/main" id="{771F26CB-5E12-4323-9181-43126B0DE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2514600"/>
            <a:ext cx="4533900" cy="3173730"/>
          </a:xfrm>
          <a:prstGeom prst="rect">
            <a:avLst/>
          </a:prstGeom>
        </p:spPr>
      </p:pic>
      <p:sp>
        <p:nvSpPr>
          <p:cNvPr id="7" name="TextBox 6">
            <a:extLst>
              <a:ext uri="{FF2B5EF4-FFF2-40B4-BE49-F238E27FC236}">
                <a16:creationId xmlns:a16="http://schemas.microsoft.com/office/drawing/2014/main" id="{86602241-5C11-4A56-8651-8EAA47A54C93}"/>
              </a:ext>
            </a:extLst>
          </p:cNvPr>
          <p:cNvSpPr txBox="1"/>
          <p:nvPr/>
        </p:nvSpPr>
        <p:spPr>
          <a:xfrm>
            <a:off x="2811068" y="5937031"/>
            <a:ext cx="3211136" cy="646331"/>
          </a:xfrm>
          <a:prstGeom prst="rect">
            <a:avLst/>
          </a:prstGeom>
          <a:noFill/>
        </p:spPr>
        <p:txBody>
          <a:bodyPr wrap="none" rtlCol="0">
            <a:spAutoFit/>
          </a:bodyPr>
          <a:lstStyle/>
          <a:p>
            <a:pPr algn="ctr"/>
            <a:r>
              <a:rPr lang="en-US" dirty="0" err="1"/>
              <a:t>CartoSat</a:t>
            </a:r>
            <a:endParaRPr lang="en-US" dirty="0"/>
          </a:p>
          <a:p>
            <a:pPr algn="ctr"/>
            <a:r>
              <a:rPr lang="en-US" dirty="0"/>
              <a:t>Pan, Stereo and Multispectral</a:t>
            </a:r>
          </a:p>
        </p:txBody>
      </p:sp>
    </p:spTree>
    <p:extLst>
      <p:ext uri="{BB962C8B-B14F-4D97-AF65-F5344CB8AC3E}">
        <p14:creationId xmlns:p14="http://schemas.microsoft.com/office/powerpoint/2010/main" val="175632450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CA94-82EF-4699-B160-86E3B51F83AC}"/>
              </a:ext>
            </a:extLst>
          </p:cNvPr>
          <p:cNvSpPr>
            <a:spLocks noGrp="1"/>
          </p:cNvSpPr>
          <p:nvPr>
            <p:ph type="title"/>
          </p:nvPr>
        </p:nvSpPr>
        <p:spPr/>
        <p:txBody>
          <a:bodyPr/>
          <a:lstStyle/>
          <a:p>
            <a:r>
              <a:rPr lang="en-US" sz="3600" dirty="0"/>
              <a:t>Just About Every Country Has Earth Imaging Satellites</a:t>
            </a:r>
          </a:p>
        </p:txBody>
      </p:sp>
      <p:sp>
        <p:nvSpPr>
          <p:cNvPr id="4" name="TextBox 3">
            <a:extLst>
              <a:ext uri="{FF2B5EF4-FFF2-40B4-BE49-F238E27FC236}">
                <a16:creationId xmlns:a16="http://schemas.microsoft.com/office/drawing/2014/main" id="{FC58F876-A0AB-4C43-9808-0EAA03C23B1A}"/>
              </a:ext>
            </a:extLst>
          </p:cNvPr>
          <p:cNvSpPr txBox="1"/>
          <p:nvPr/>
        </p:nvSpPr>
        <p:spPr>
          <a:xfrm>
            <a:off x="3692979" y="1752600"/>
            <a:ext cx="1186543" cy="584775"/>
          </a:xfrm>
          <a:prstGeom prst="rect">
            <a:avLst/>
          </a:prstGeom>
          <a:noFill/>
        </p:spPr>
        <p:txBody>
          <a:bodyPr wrap="none" rtlCol="0">
            <a:spAutoFit/>
          </a:bodyPr>
          <a:lstStyle/>
          <a:p>
            <a:r>
              <a:rPr lang="en-US" sz="3200" dirty="0"/>
              <a:t>Israel</a:t>
            </a:r>
          </a:p>
        </p:txBody>
      </p:sp>
      <p:pic>
        <p:nvPicPr>
          <p:cNvPr id="5" name="Picture 4">
            <a:extLst>
              <a:ext uri="{FF2B5EF4-FFF2-40B4-BE49-F238E27FC236}">
                <a16:creationId xmlns:a16="http://schemas.microsoft.com/office/drawing/2014/main" id="{A6D5E462-094D-4473-8AC7-6D72919E6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0" y="2495550"/>
            <a:ext cx="4381500" cy="3067050"/>
          </a:xfrm>
          <a:prstGeom prst="rect">
            <a:avLst/>
          </a:prstGeom>
        </p:spPr>
      </p:pic>
      <p:sp>
        <p:nvSpPr>
          <p:cNvPr id="7" name="TextBox 6">
            <a:extLst>
              <a:ext uri="{FF2B5EF4-FFF2-40B4-BE49-F238E27FC236}">
                <a16:creationId xmlns:a16="http://schemas.microsoft.com/office/drawing/2014/main" id="{D51B7F8C-4F6C-4D46-B1F6-80EA473E0312}"/>
              </a:ext>
            </a:extLst>
          </p:cNvPr>
          <p:cNvSpPr txBox="1"/>
          <p:nvPr/>
        </p:nvSpPr>
        <p:spPr>
          <a:xfrm>
            <a:off x="3769179" y="5937031"/>
            <a:ext cx="838691" cy="646331"/>
          </a:xfrm>
          <a:prstGeom prst="rect">
            <a:avLst/>
          </a:prstGeom>
          <a:noFill/>
        </p:spPr>
        <p:txBody>
          <a:bodyPr wrap="none" rtlCol="0">
            <a:spAutoFit/>
          </a:bodyPr>
          <a:lstStyle/>
          <a:p>
            <a:pPr algn="ctr"/>
            <a:r>
              <a:rPr lang="en-US" dirty="0"/>
              <a:t>EROS</a:t>
            </a:r>
          </a:p>
          <a:p>
            <a:pPr algn="ctr"/>
            <a:r>
              <a:rPr lang="en-US" dirty="0"/>
              <a:t>Pan</a:t>
            </a:r>
          </a:p>
        </p:txBody>
      </p:sp>
    </p:spTree>
    <p:extLst>
      <p:ext uri="{BB962C8B-B14F-4D97-AF65-F5344CB8AC3E}">
        <p14:creationId xmlns:p14="http://schemas.microsoft.com/office/powerpoint/2010/main" val="42223402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CA94-82EF-4699-B160-86E3B51F83AC}"/>
              </a:ext>
            </a:extLst>
          </p:cNvPr>
          <p:cNvSpPr>
            <a:spLocks noGrp="1"/>
          </p:cNvSpPr>
          <p:nvPr>
            <p:ph type="title"/>
          </p:nvPr>
        </p:nvSpPr>
        <p:spPr/>
        <p:txBody>
          <a:bodyPr/>
          <a:lstStyle/>
          <a:p>
            <a:r>
              <a:rPr lang="en-US" sz="3600" dirty="0"/>
              <a:t>Just About Every Country Has Earth Imaging Satellites</a:t>
            </a:r>
          </a:p>
        </p:txBody>
      </p:sp>
      <p:sp>
        <p:nvSpPr>
          <p:cNvPr id="4" name="TextBox 3">
            <a:extLst>
              <a:ext uri="{FF2B5EF4-FFF2-40B4-BE49-F238E27FC236}">
                <a16:creationId xmlns:a16="http://schemas.microsoft.com/office/drawing/2014/main" id="{FC58F876-A0AB-4C43-9808-0EAA03C23B1A}"/>
              </a:ext>
            </a:extLst>
          </p:cNvPr>
          <p:cNvSpPr txBox="1"/>
          <p:nvPr/>
        </p:nvSpPr>
        <p:spPr>
          <a:xfrm>
            <a:off x="3643770" y="1752600"/>
            <a:ext cx="1233030" cy="584775"/>
          </a:xfrm>
          <a:prstGeom prst="rect">
            <a:avLst/>
          </a:prstGeom>
          <a:noFill/>
        </p:spPr>
        <p:txBody>
          <a:bodyPr wrap="none" rtlCol="0">
            <a:spAutoFit/>
          </a:bodyPr>
          <a:lstStyle/>
          <a:p>
            <a:r>
              <a:rPr lang="en-US" sz="3200" dirty="0"/>
              <a:t>Spain</a:t>
            </a:r>
          </a:p>
        </p:txBody>
      </p:sp>
      <p:pic>
        <p:nvPicPr>
          <p:cNvPr id="5" name="Picture 4">
            <a:extLst>
              <a:ext uri="{FF2B5EF4-FFF2-40B4-BE49-F238E27FC236}">
                <a16:creationId xmlns:a16="http://schemas.microsoft.com/office/drawing/2014/main" id="{18223C17-3F25-42D0-A05D-C8800BE4DB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2438400"/>
            <a:ext cx="4191000" cy="2933700"/>
          </a:xfrm>
          <a:prstGeom prst="rect">
            <a:avLst/>
          </a:prstGeom>
        </p:spPr>
      </p:pic>
      <p:sp>
        <p:nvSpPr>
          <p:cNvPr id="7" name="TextBox 6">
            <a:extLst>
              <a:ext uri="{FF2B5EF4-FFF2-40B4-BE49-F238E27FC236}">
                <a16:creationId xmlns:a16="http://schemas.microsoft.com/office/drawing/2014/main" id="{552271E0-49CF-4829-9B99-0EBE4CDF17A1}"/>
              </a:ext>
            </a:extLst>
          </p:cNvPr>
          <p:cNvSpPr txBox="1"/>
          <p:nvPr/>
        </p:nvSpPr>
        <p:spPr>
          <a:xfrm>
            <a:off x="3058673" y="5791200"/>
            <a:ext cx="2403223" cy="646331"/>
          </a:xfrm>
          <a:prstGeom prst="rect">
            <a:avLst/>
          </a:prstGeom>
          <a:noFill/>
        </p:spPr>
        <p:txBody>
          <a:bodyPr wrap="none" rtlCol="0">
            <a:spAutoFit/>
          </a:bodyPr>
          <a:lstStyle/>
          <a:p>
            <a:pPr algn="ctr"/>
            <a:r>
              <a:rPr lang="en-US" dirty="0"/>
              <a:t>DEIMOS</a:t>
            </a:r>
          </a:p>
          <a:p>
            <a:pPr algn="ctr"/>
            <a:r>
              <a:rPr lang="en-US" dirty="0"/>
              <a:t>Pan and Multispectral</a:t>
            </a:r>
          </a:p>
        </p:txBody>
      </p:sp>
    </p:spTree>
    <p:extLst>
      <p:ext uri="{BB962C8B-B14F-4D97-AF65-F5344CB8AC3E}">
        <p14:creationId xmlns:p14="http://schemas.microsoft.com/office/powerpoint/2010/main" val="71133565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CA94-82EF-4699-B160-86E3B51F83AC}"/>
              </a:ext>
            </a:extLst>
          </p:cNvPr>
          <p:cNvSpPr>
            <a:spLocks noGrp="1"/>
          </p:cNvSpPr>
          <p:nvPr>
            <p:ph type="title"/>
          </p:nvPr>
        </p:nvSpPr>
        <p:spPr/>
        <p:txBody>
          <a:bodyPr/>
          <a:lstStyle/>
          <a:p>
            <a:r>
              <a:rPr lang="en-US" sz="3600" dirty="0"/>
              <a:t>Just About Every Country Has Earth Imaging Satellites</a:t>
            </a:r>
          </a:p>
        </p:txBody>
      </p:sp>
      <p:sp>
        <p:nvSpPr>
          <p:cNvPr id="4" name="TextBox 3">
            <a:extLst>
              <a:ext uri="{FF2B5EF4-FFF2-40B4-BE49-F238E27FC236}">
                <a16:creationId xmlns:a16="http://schemas.microsoft.com/office/drawing/2014/main" id="{FC58F876-A0AB-4C43-9808-0EAA03C23B1A}"/>
              </a:ext>
            </a:extLst>
          </p:cNvPr>
          <p:cNvSpPr txBox="1"/>
          <p:nvPr/>
        </p:nvSpPr>
        <p:spPr>
          <a:xfrm>
            <a:off x="2804485" y="1752600"/>
            <a:ext cx="3100529" cy="584775"/>
          </a:xfrm>
          <a:prstGeom prst="rect">
            <a:avLst/>
          </a:prstGeom>
          <a:noFill/>
        </p:spPr>
        <p:txBody>
          <a:bodyPr wrap="none" rtlCol="0">
            <a:spAutoFit/>
          </a:bodyPr>
          <a:lstStyle/>
          <a:p>
            <a:r>
              <a:rPr lang="en-US" sz="3200" dirty="0"/>
              <a:t>United Kingdom</a:t>
            </a:r>
          </a:p>
        </p:txBody>
      </p:sp>
      <p:pic>
        <p:nvPicPr>
          <p:cNvPr id="5" name="Picture 4">
            <a:extLst>
              <a:ext uri="{FF2B5EF4-FFF2-40B4-BE49-F238E27FC236}">
                <a16:creationId xmlns:a16="http://schemas.microsoft.com/office/drawing/2014/main" id="{AC53F98F-2158-4822-872E-BFFE0AD93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828" y="2514600"/>
            <a:ext cx="4381500" cy="3067050"/>
          </a:xfrm>
          <a:prstGeom prst="rect">
            <a:avLst/>
          </a:prstGeom>
        </p:spPr>
      </p:pic>
      <p:sp>
        <p:nvSpPr>
          <p:cNvPr id="7" name="TextBox 6">
            <a:extLst>
              <a:ext uri="{FF2B5EF4-FFF2-40B4-BE49-F238E27FC236}">
                <a16:creationId xmlns:a16="http://schemas.microsoft.com/office/drawing/2014/main" id="{024C303D-4851-431E-B488-C93D57793C22}"/>
              </a:ext>
            </a:extLst>
          </p:cNvPr>
          <p:cNvSpPr txBox="1"/>
          <p:nvPr/>
        </p:nvSpPr>
        <p:spPr>
          <a:xfrm>
            <a:off x="2661131" y="5791200"/>
            <a:ext cx="3198312" cy="646331"/>
          </a:xfrm>
          <a:prstGeom prst="rect">
            <a:avLst/>
          </a:prstGeom>
          <a:noFill/>
        </p:spPr>
        <p:txBody>
          <a:bodyPr wrap="none" rtlCol="0">
            <a:spAutoFit/>
          </a:bodyPr>
          <a:lstStyle/>
          <a:p>
            <a:pPr algn="ctr"/>
            <a:r>
              <a:rPr lang="en-US" dirty="0"/>
              <a:t>Carbonite</a:t>
            </a:r>
          </a:p>
          <a:p>
            <a:pPr algn="ctr"/>
            <a:r>
              <a:rPr lang="en-US" dirty="0"/>
              <a:t>15 Satellite Pan Constellation</a:t>
            </a:r>
          </a:p>
        </p:txBody>
      </p:sp>
    </p:spTree>
    <p:extLst>
      <p:ext uri="{BB962C8B-B14F-4D97-AF65-F5344CB8AC3E}">
        <p14:creationId xmlns:p14="http://schemas.microsoft.com/office/powerpoint/2010/main" val="426864339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CA94-82EF-4699-B160-86E3B51F83AC}"/>
              </a:ext>
            </a:extLst>
          </p:cNvPr>
          <p:cNvSpPr>
            <a:spLocks noGrp="1"/>
          </p:cNvSpPr>
          <p:nvPr>
            <p:ph type="title"/>
          </p:nvPr>
        </p:nvSpPr>
        <p:spPr/>
        <p:txBody>
          <a:bodyPr/>
          <a:lstStyle/>
          <a:p>
            <a:r>
              <a:rPr lang="en-US" sz="3600" dirty="0"/>
              <a:t>Just About Every Country Has Earth Imaging Satellites</a:t>
            </a:r>
          </a:p>
        </p:txBody>
      </p:sp>
      <p:sp>
        <p:nvSpPr>
          <p:cNvPr id="4" name="TextBox 3">
            <a:extLst>
              <a:ext uri="{FF2B5EF4-FFF2-40B4-BE49-F238E27FC236}">
                <a16:creationId xmlns:a16="http://schemas.microsoft.com/office/drawing/2014/main" id="{FC58F876-A0AB-4C43-9808-0EAA03C23B1A}"/>
              </a:ext>
            </a:extLst>
          </p:cNvPr>
          <p:cNvSpPr txBox="1"/>
          <p:nvPr/>
        </p:nvSpPr>
        <p:spPr>
          <a:xfrm>
            <a:off x="3581400" y="1752600"/>
            <a:ext cx="1460080" cy="584775"/>
          </a:xfrm>
          <a:prstGeom prst="rect">
            <a:avLst/>
          </a:prstGeom>
          <a:noFill/>
        </p:spPr>
        <p:txBody>
          <a:bodyPr wrap="none" rtlCol="0">
            <a:spAutoFit/>
          </a:bodyPr>
          <a:lstStyle/>
          <a:p>
            <a:r>
              <a:rPr lang="en-US" sz="3200" dirty="0"/>
              <a:t>Taiwan</a:t>
            </a:r>
          </a:p>
        </p:txBody>
      </p:sp>
      <p:pic>
        <p:nvPicPr>
          <p:cNvPr id="5" name="Picture 4">
            <a:extLst>
              <a:ext uri="{FF2B5EF4-FFF2-40B4-BE49-F238E27FC236}">
                <a16:creationId xmlns:a16="http://schemas.microsoft.com/office/drawing/2014/main" id="{39499D4C-AF3C-4E6D-8F9D-3DE29C47EB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9879" y="2514600"/>
            <a:ext cx="4150921" cy="2905645"/>
          </a:xfrm>
          <a:prstGeom prst="rect">
            <a:avLst/>
          </a:prstGeom>
        </p:spPr>
      </p:pic>
      <p:sp>
        <p:nvSpPr>
          <p:cNvPr id="7" name="TextBox 6">
            <a:extLst>
              <a:ext uri="{FF2B5EF4-FFF2-40B4-BE49-F238E27FC236}">
                <a16:creationId xmlns:a16="http://schemas.microsoft.com/office/drawing/2014/main" id="{C47BD176-12F5-4092-B335-74325E5C4488}"/>
              </a:ext>
            </a:extLst>
          </p:cNvPr>
          <p:cNvSpPr txBox="1"/>
          <p:nvPr/>
        </p:nvSpPr>
        <p:spPr>
          <a:xfrm>
            <a:off x="3058673" y="5791200"/>
            <a:ext cx="2403223" cy="646331"/>
          </a:xfrm>
          <a:prstGeom prst="rect">
            <a:avLst/>
          </a:prstGeom>
          <a:noFill/>
        </p:spPr>
        <p:txBody>
          <a:bodyPr wrap="none" rtlCol="0">
            <a:spAutoFit/>
          </a:bodyPr>
          <a:lstStyle/>
          <a:p>
            <a:pPr algn="ctr"/>
            <a:r>
              <a:rPr lang="en-US" dirty="0"/>
              <a:t>FORMOSAT</a:t>
            </a:r>
          </a:p>
          <a:p>
            <a:pPr algn="ctr"/>
            <a:r>
              <a:rPr lang="en-US" dirty="0"/>
              <a:t>Pan and Multispectral</a:t>
            </a:r>
          </a:p>
        </p:txBody>
      </p:sp>
    </p:spTree>
    <p:extLst>
      <p:ext uri="{BB962C8B-B14F-4D97-AF65-F5344CB8AC3E}">
        <p14:creationId xmlns:p14="http://schemas.microsoft.com/office/powerpoint/2010/main" val="428121370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CA94-82EF-4699-B160-86E3B51F83AC}"/>
              </a:ext>
            </a:extLst>
          </p:cNvPr>
          <p:cNvSpPr>
            <a:spLocks noGrp="1"/>
          </p:cNvSpPr>
          <p:nvPr>
            <p:ph type="title"/>
          </p:nvPr>
        </p:nvSpPr>
        <p:spPr/>
        <p:txBody>
          <a:bodyPr/>
          <a:lstStyle/>
          <a:p>
            <a:r>
              <a:rPr lang="en-US" sz="3600" dirty="0"/>
              <a:t>Just About Every Country Has Earth Imaging Satellites</a:t>
            </a:r>
          </a:p>
        </p:txBody>
      </p:sp>
      <p:sp>
        <p:nvSpPr>
          <p:cNvPr id="4" name="TextBox 3">
            <a:extLst>
              <a:ext uri="{FF2B5EF4-FFF2-40B4-BE49-F238E27FC236}">
                <a16:creationId xmlns:a16="http://schemas.microsoft.com/office/drawing/2014/main" id="{FC58F876-A0AB-4C43-9808-0EAA03C23B1A}"/>
              </a:ext>
            </a:extLst>
          </p:cNvPr>
          <p:cNvSpPr txBox="1"/>
          <p:nvPr/>
        </p:nvSpPr>
        <p:spPr>
          <a:xfrm>
            <a:off x="3926128" y="1295400"/>
            <a:ext cx="1255472" cy="584775"/>
          </a:xfrm>
          <a:prstGeom prst="rect">
            <a:avLst/>
          </a:prstGeom>
          <a:noFill/>
        </p:spPr>
        <p:txBody>
          <a:bodyPr wrap="none" rtlCol="0">
            <a:spAutoFit/>
          </a:bodyPr>
          <a:lstStyle/>
          <a:p>
            <a:r>
              <a:rPr lang="en-US" sz="3200" dirty="0"/>
              <a:t>China</a:t>
            </a:r>
          </a:p>
        </p:txBody>
      </p:sp>
      <p:pic>
        <p:nvPicPr>
          <p:cNvPr id="5" name="Picture 4">
            <a:extLst>
              <a:ext uri="{FF2B5EF4-FFF2-40B4-BE49-F238E27FC236}">
                <a16:creationId xmlns:a16="http://schemas.microsoft.com/office/drawing/2014/main" id="{FE88029F-A017-4ACC-8129-0F58AD5846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4876" y="1880175"/>
            <a:ext cx="2830285" cy="1981200"/>
          </a:xfrm>
          <a:prstGeom prst="rect">
            <a:avLst/>
          </a:prstGeom>
        </p:spPr>
      </p:pic>
      <p:pic>
        <p:nvPicPr>
          <p:cNvPr id="10" name="Picture 9">
            <a:extLst>
              <a:ext uri="{FF2B5EF4-FFF2-40B4-BE49-F238E27FC236}">
                <a16:creationId xmlns:a16="http://schemas.microsoft.com/office/drawing/2014/main" id="{F279C88E-4126-4010-95DE-8892734F0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0532" y="4166175"/>
            <a:ext cx="3018972" cy="1981200"/>
          </a:xfrm>
          <a:prstGeom prst="rect">
            <a:avLst/>
          </a:prstGeom>
        </p:spPr>
      </p:pic>
      <p:pic>
        <p:nvPicPr>
          <p:cNvPr id="12" name="Picture 11">
            <a:extLst>
              <a:ext uri="{FF2B5EF4-FFF2-40B4-BE49-F238E27FC236}">
                <a16:creationId xmlns:a16="http://schemas.microsoft.com/office/drawing/2014/main" id="{7215770B-D506-47C2-ADBA-555218200E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6299" y="1880175"/>
            <a:ext cx="2898254" cy="2028778"/>
          </a:xfrm>
          <a:prstGeom prst="rect">
            <a:avLst/>
          </a:prstGeom>
        </p:spPr>
      </p:pic>
      <p:sp>
        <p:nvSpPr>
          <p:cNvPr id="15" name="TextBox 14">
            <a:extLst>
              <a:ext uri="{FF2B5EF4-FFF2-40B4-BE49-F238E27FC236}">
                <a16:creationId xmlns:a16="http://schemas.microsoft.com/office/drawing/2014/main" id="{0354C517-4374-4803-8A06-1B42D9ADC219}"/>
              </a:ext>
            </a:extLst>
          </p:cNvPr>
          <p:cNvSpPr txBox="1"/>
          <p:nvPr/>
        </p:nvSpPr>
        <p:spPr>
          <a:xfrm>
            <a:off x="374064" y="2622878"/>
            <a:ext cx="1146468" cy="646331"/>
          </a:xfrm>
          <a:prstGeom prst="rect">
            <a:avLst/>
          </a:prstGeom>
          <a:noFill/>
        </p:spPr>
        <p:txBody>
          <a:bodyPr wrap="none" rtlCol="0">
            <a:spAutoFit/>
          </a:bodyPr>
          <a:lstStyle/>
          <a:p>
            <a:pPr algn="ctr"/>
            <a:r>
              <a:rPr lang="en-US" dirty="0"/>
              <a:t>Gaofen-1</a:t>
            </a:r>
          </a:p>
          <a:p>
            <a:pPr algn="ctr"/>
            <a:r>
              <a:rPr lang="en-US" dirty="0"/>
              <a:t>Pan</a:t>
            </a:r>
          </a:p>
        </p:txBody>
      </p:sp>
      <p:sp>
        <p:nvSpPr>
          <p:cNvPr id="17" name="TextBox 16">
            <a:extLst>
              <a:ext uri="{FF2B5EF4-FFF2-40B4-BE49-F238E27FC236}">
                <a16:creationId xmlns:a16="http://schemas.microsoft.com/office/drawing/2014/main" id="{E28C50A7-7AF2-4F79-9145-0537A9E5CACA}"/>
              </a:ext>
            </a:extLst>
          </p:cNvPr>
          <p:cNvSpPr txBox="1"/>
          <p:nvPr/>
        </p:nvSpPr>
        <p:spPr>
          <a:xfrm>
            <a:off x="7496389" y="4833609"/>
            <a:ext cx="1210589" cy="646331"/>
          </a:xfrm>
          <a:prstGeom prst="rect">
            <a:avLst/>
          </a:prstGeom>
          <a:noFill/>
        </p:spPr>
        <p:txBody>
          <a:bodyPr wrap="none" rtlCol="0">
            <a:spAutoFit/>
          </a:bodyPr>
          <a:lstStyle/>
          <a:p>
            <a:pPr algn="ctr"/>
            <a:r>
              <a:rPr lang="en-US" dirty="0"/>
              <a:t>Jilin</a:t>
            </a:r>
          </a:p>
          <a:p>
            <a:pPr algn="ctr"/>
            <a:r>
              <a:rPr lang="en-US" dirty="0"/>
              <a:t>Pan/Color</a:t>
            </a:r>
          </a:p>
        </p:txBody>
      </p:sp>
      <p:sp>
        <p:nvSpPr>
          <p:cNvPr id="19" name="TextBox 18">
            <a:extLst>
              <a:ext uri="{FF2B5EF4-FFF2-40B4-BE49-F238E27FC236}">
                <a16:creationId xmlns:a16="http://schemas.microsoft.com/office/drawing/2014/main" id="{58DED613-D68B-48B6-B28A-8F0A6694189E}"/>
              </a:ext>
            </a:extLst>
          </p:cNvPr>
          <p:cNvSpPr txBox="1"/>
          <p:nvPr/>
        </p:nvSpPr>
        <p:spPr>
          <a:xfrm>
            <a:off x="7616532" y="2622878"/>
            <a:ext cx="1146468" cy="646331"/>
          </a:xfrm>
          <a:prstGeom prst="rect">
            <a:avLst/>
          </a:prstGeom>
          <a:noFill/>
        </p:spPr>
        <p:txBody>
          <a:bodyPr wrap="none" rtlCol="0">
            <a:spAutoFit/>
          </a:bodyPr>
          <a:lstStyle/>
          <a:p>
            <a:pPr algn="ctr"/>
            <a:r>
              <a:rPr lang="en-US" dirty="0"/>
              <a:t>Gaofen-3</a:t>
            </a:r>
          </a:p>
          <a:p>
            <a:pPr algn="ctr"/>
            <a:r>
              <a:rPr lang="en-US" dirty="0"/>
              <a:t>SAR</a:t>
            </a:r>
          </a:p>
        </p:txBody>
      </p:sp>
      <p:pic>
        <p:nvPicPr>
          <p:cNvPr id="21" name="Picture 20">
            <a:extLst>
              <a:ext uri="{FF2B5EF4-FFF2-40B4-BE49-F238E27FC236}">
                <a16:creationId xmlns:a16="http://schemas.microsoft.com/office/drawing/2014/main" id="{46DCFDC5-ECC3-4B79-9452-699371B472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732" y="4166175"/>
            <a:ext cx="2851657" cy="1996160"/>
          </a:xfrm>
          <a:prstGeom prst="rect">
            <a:avLst/>
          </a:prstGeom>
        </p:spPr>
      </p:pic>
      <p:sp>
        <p:nvSpPr>
          <p:cNvPr id="23" name="TextBox 22">
            <a:extLst>
              <a:ext uri="{FF2B5EF4-FFF2-40B4-BE49-F238E27FC236}">
                <a16:creationId xmlns:a16="http://schemas.microsoft.com/office/drawing/2014/main" id="{023B0DCD-8CCB-4AEB-8A4D-599BC38B9DE8}"/>
              </a:ext>
            </a:extLst>
          </p:cNvPr>
          <p:cNvSpPr txBox="1"/>
          <p:nvPr/>
        </p:nvSpPr>
        <p:spPr>
          <a:xfrm>
            <a:off x="309943" y="4623375"/>
            <a:ext cx="1210589" cy="646331"/>
          </a:xfrm>
          <a:prstGeom prst="rect">
            <a:avLst/>
          </a:prstGeom>
          <a:noFill/>
        </p:spPr>
        <p:txBody>
          <a:bodyPr wrap="none" rtlCol="0">
            <a:spAutoFit/>
          </a:bodyPr>
          <a:lstStyle/>
          <a:p>
            <a:pPr algn="ctr"/>
            <a:r>
              <a:rPr lang="en-US" dirty="0"/>
              <a:t>Gaofen-2</a:t>
            </a:r>
          </a:p>
          <a:p>
            <a:pPr algn="ctr"/>
            <a:r>
              <a:rPr lang="en-US" dirty="0"/>
              <a:t>Pan/Color</a:t>
            </a:r>
          </a:p>
        </p:txBody>
      </p:sp>
      <p:sp>
        <p:nvSpPr>
          <p:cNvPr id="3" name="TextBox 2">
            <a:extLst>
              <a:ext uri="{FF2B5EF4-FFF2-40B4-BE49-F238E27FC236}">
                <a16:creationId xmlns:a16="http://schemas.microsoft.com/office/drawing/2014/main" id="{5F67F86A-036B-41B7-A076-EFFFFFCFAF07}"/>
              </a:ext>
            </a:extLst>
          </p:cNvPr>
          <p:cNvSpPr txBox="1"/>
          <p:nvPr/>
        </p:nvSpPr>
        <p:spPr>
          <a:xfrm>
            <a:off x="1524000" y="6211669"/>
            <a:ext cx="6248399" cy="646331"/>
          </a:xfrm>
          <a:prstGeom prst="rect">
            <a:avLst/>
          </a:prstGeom>
          <a:noFill/>
        </p:spPr>
        <p:txBody>
          <a:bodyPr wrap="square" rtlCol="0">
            <a:spAutoFit/>
          </a:bodyPr>
          <a:lstStyle/>
          <a:p>
            <a:r>
              <a:rPr lang="en-US" dirty="0"/>
              <a:t>Note:  There are reportedly 11 </a:t>
            </a:r>
            <a:r>
              <a:rPr lang="en-US" dirty="0" err="1"/>
              <a:t>Gaofen</a:t>
            </a:r>
            <a:r>
              <a:rPr lang="en-US" dirty="0"/>
              <a:t> satellites.  Gaofen-5 launched in September 2021 with a hyperspectral imager.</a:t>
            </a:r>
          </a:p>
        </p:txBody>
      </p:sp>
    </p:spTree>
    <p:extLst>
      <p:ext uri="{BB962C8B-B14F-4D97-AF65-F5344CB8AC3E}">
        <p14:creationId xmlns:p14="http://schemas.microsoft.com/office/powerpoint/2010/main" val="35611166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CA94-82EF-4699-B160-86E3B51F83AC}"/>
              </a:ext>
            </a:extLst>
          </p:cNvPr>
          <p:cNvSpPr>
            <a:spLocks noGrp="1"/>
          </p:cNvSpPr>
          <p:nvPr>
            <p:ph type="title"/>
          </p:nvPr>
        </p:nvSpPr>
        <p:spPr/>
        <p:txBody>
          <a:bodyPr/>
          <a:lstStyle/>
          <a:p>
            <a:r>
              <a:rPr lang="en-US" sz="3600" dirty="0"/>
              <a:t>Just About Every Country Has Earth Imaging Satellites</a:t>
            </a:r>
          </a:p>
        </p:txBody>
      </p:sp>
      <p:sp>
        <p:nvSpPr>
          <p:cNvPr id="4" name="TextBox 3">
            <a:extLst>
              <a:ext uri="{FF2B5EF4-FFF2-40B4-BE49-F238E27FC236}">
                <a16:creationId xmlns:a16="http://schemas.microsoft.com/office/drawing/2014/main" id="{FC58F876-A0AB-4C43-9808-0EAA03C23B1A}"/>
              </a:ext>
            </a:extLst>
          </p:cNvPr>
          <p:cNvSpPr txBox="1"/>
          <p:nvPr/>
        </p:nvSpPr>
        <p:spPr>
          <a:xfrm>
            <a:off x="2061045" y="1385297"/>
            <a:ext cx="1144865" cy="461665"/>
          </a:xfrm>
          <a:prstGeom prst="rect">
            <a:avLst/>
          </a:prstGeom>
          <a:noFill/>
        </p:spPr>
        <p:txBody>
          <a:bodyPr wrap="none" rtlCol="0">
            <a:spAutoFit/>
          </a:bodyPr>
          <a:lstStyle/>
          <a:p>
            <a:r>
              <a:rPr lang="en-US" sz="2400" dirty="0"/>
              <a:t>Algeria</a:t>
            </a:r>
          </a:p>
        </p:txBody>
      </p:sp>
      <p:pic>
        <p:nvPicPr>
          <p:cNvPr id="6" name="Picture 5">
            <a:extLst>
              <a:ext uri="{FF2B5EF4-FFF2-40B4-BE49-F238E27FC236}">
                <a16:creationId xmlns:a16="http://schemas.microsoft.com/office/drawing/2014/main" id="{E9B64600-0992-4F5A-8EE2-BFC3B7316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983" y="1828800"/>
            <a:ext cx="2923399" cy="2046379"/>
          </a:xfrm>
          <a:prstGeom prst="rect">
            <a:avLst/>
          </a:prstGeom>
        </p:spPr>
      </p:pic>
      <p:pic>
        <p:nvPicPr>
          <p:cNvPr id="9" name="Picture 8">
            <a:extLst>
              <a:ext uri="{FF2B5EF4-FFF2-40B4-BE49-F238E27FC236}">
                <a16:creationId xmlns:a16="http://schemas.microsoft.com/office/drawing/2014/main" id="{8DFA2DA4-C5A4-404A-9F76-8DAF974476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1401" y="1833521"/>
            <a:ext cx="2923399" cy="2046380"/>
          </a:xfrm>
          <a:prstGeom prst="rect">
            <a:avLst/>
          </a:prstGeom>
        </p:spPr>
      </p:pic>
      <p:sp>
        <p:nvSpPr>
          <p:cNvPr id="11" name="TextBox 10">
            <a:extLst>
              <a:ext uri="{FF2B5EF4-FFF2-40B4-BE49-F238E27FC236}">
                <a16:creationId xmlns:a16="http://schemas.microsoft.com/office/drawing/2014/main" id="{1C157E28-759D-4DE8-AD3C-6D2C52745A21}"/>
              </a:ext>
            </a:extLst>
          </p:cNvPr>
          <p:cNvSpPr txBox="1"/>
          <p:nvPr/>
        </p:nvSpPr>
        <p:spPr>
          <a:xfrm>
            <a:off x="5893527" y="1371600"/>
            <a:ext cx="1229824" cy="461665"/>
          </a:xfrm>
          <a:prstGeom prst="rect">
            <a:avLst/>
          </a:prstGeom>
          <a:noFill/>
        </p:spPr>
        <p:txBody>
          <a:bodyPr wrap="none" rtlCol="0">
            <a:spAutoFit/>
          </a:bodyPr>
          <a:lstStyle/>
          <a:p>
            <a:r>
              <a:rPr lang="en-US" sz="2400" dirty="0"/>
              <a:t>Belarus</a:t>
            </a:r>
          </a:p>
        </p:txBody>
      </p:sp>
      <p:pic>
        <p:nvPicPr>
          <p:cNvPr id="13" name="Picture 12">
            <a:extLst>
              <a:ext uri="{FF2B5EF4-FFF2-40B4-BE49-F238E27FC236}">
                <a16:creationId xmlns:a16="http://schemas.microsoft.com/office/drawing/2014/main" id="{F904E6CD-BB92-4C03-A792-BF9ECC8B68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8284" y="4361920"/>
            <a:ext cx="2937098" cy="2055969"/>
          </a:xfrm>
          <a:prstGeom prst="rect">
            <a:avLst/>
          </a:prstGeom>
        </p:spPr>
      </p:pic>
      <p:pic>
        <p:nvPicPr>
          <p:cNvPr id="15" name="Picture 14">
            <a:extLst>
              <a:ext uri="{FF2B5EF4-FFF2-40B4-BE49-F238E27FC236}">
                <a16:creationId xmlns:a16="http://schemas.microsoft.com/office/drawing/2014/main" id="{D715D89F-EBC5-43FC-87A3-4388D85EFA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9027" y="4359827"/>
            <a:ext cx="2921245" cy="2046380"/>
          </a:xfrm>
          <a:prstGeom prst="rect">
            <a:avLst/>
          </a:prstGeom>
        </p:spPr>
      </p:pic>
      <p:sp>
        <p:nvSpPr>
          <p:cNvPr id="17" name="TextBox 16">
            <a:extLst>
              <a:ext uri="{FF2B5EF4-FFF2-40B4-BE49-F238E27FC236}">
                <a16:creationId xmlns:a16="http://schemas.microsoft.com/office/drawing/2014/main" id="{981777A5-5B0F-45AF-9103-192CFA3B2698}"/>
              </a:ext>
            </a:extLst>
          </p:cNvPr>
          <p:cNvSpPr txBox="1"/>
          <p:nvPr/>
        </p:nvSpPr>
        <p:spPr>
          <a:xfrm>
            <a:off x="1524000" y="3957935"/>
            <a:ext cx="2375971" cy="461665"/>
          </a:xfrm>
          <a:prstGeom prst="rect">
            <a:avLst/>
          </a:prstGeom>
          <a:noFill/>
        </p:spPr>
        <p:txBody>
          <a:bodyPr wrap="none" rtlCol="0">
            <a:spAutoFit/>
          </a:bodyPr>
          <a:lstStyle/>
          <a:p>
            <a:r>
              <a:rPr lang="en-US" sz="2400" dirty="0"/>
              <a:t>UAE (</a:t>
            </a:r>
            <a:r>
              <a:rPr lang="en-US" sz="2400" dirty="0" err="1"/>
              <a:t>DubaiSat</a:t>
            </a:r>
            <a:r>
              <a:rPr lang="en-US" sz="2400" dirty="0"/>
              <a:t>)</a:t>
            </a:r>
          </a:p>
        </p:txBody>
      </p:sp>
      <p:sp>
        <p:nvSpPr>
          <p:cNvPr id="19" name="TextBox 18">
            <a:extLst>
              <a:ext uri="{FF2B5EF4-FFF2-40B4-BE49-F238E27FC236}">
                <a16:creationId xmlns:a16="http://schemas.microsoft.com/office/drawing/2014/main" id="{813410F1-F1A9-4651-845F-BCB45C14ABF6}"/>
              </a:ext>
            </a:extLst>
          </p:cNvPr>
          <p:cNvSpPr txBox="1"/>
          <p:nvPr/>
        </p:nvSpPr>
        <p:spPr>
          <a:xfrm>
            <a:off x="5887216" y="3957934"/>
            <a:ext cx="1114216" cy="461665"/>
          </a:xfrm>
          <a:prstGeom prst="rect">
            <a:avLst/>
          </a:prstGeom>
          <a:noFill/>
        </p:spPr>
        <p:txBody>
          <a:bodyPr wrap="none" rtlCol="0">
            <a:spAutoFit/>
          </a:bodyPr>
          <a:lstStyle/>
          <a:p>
            <a:r>
              <a:rPr lang="en-US" sz="2400" dirty="0"/>
              <a:t>Turkey</a:t>
            </a:r>
          </a:p>
        </p:txBody>
      </p:sp>
    </p:spTree>
    <p:extLst>
      <p:ext uri="{BB962C8B-B14F-4D97-AF65-F5344CB8AC3E}">
        <p14:creationId xmlns:p14="http://schemas.microsoft.com/office/powerpoint/2010/main" val="8646666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6EF35-D9AF-485D-98E8-10D5CAAA25D5}"/>
              </a:ext>
            </a:extLst>
          </p:cNvPr>
          <p:cNvSpPr>
            <a:spLocks noGrp="1"/>
          </p:cNvSpPr>
          <p:nvPr>
            <p:ph type="title"/>
          </p:nvPr>
        </p:nvSpPr>
        <p:spPr>
          <a:xfrm>
            <a:off x="457200" y="187550"/>
            <a:ext cx="7086600" cy="944562"/>
          </a:xfrm>
        </p:spPr>
        <p:txBody>
          <a:bodyPr/>
          <a:lstStyle/>
          <a:p>
            <a:r>
              <a:rPr lang="en-US" sz="4000" dirty="0"/>
              <a:t>There Are More Low Earth Orbit Satellites Than You Can Count</a:t>
            </a:r>
          </a:p>
        </p:txBody>
      </p:sp>
      <p:sp>
        <p:nvSpPr>
          <p:cNvPr id="5" name="TextBox 4">
            <a:extLst>
              <a:ext uri="{FF2B5EF4-FFF2-40B4-BE49-F238E27FC236}">
                <a16:creationId xmlns:a16="http://schemas.microsoft.com/office/drawing/2014/main" id="{A39CF693-71DE-4B2A-87E8-37A120F201DF}"/>
              </a:ext>
            </a:extLst>
          </p:cNvPr>
          <p:cNvSpPr txBox="1"/>
          <p:nvPr/>
        </p:nvSpPr>
        <p:spPr>
          <a:xfrm>
            <a:off x="1589313" y="2967335"/>
            <a:ext cx="6313716" cy="461665"/>
          </a:xfrm>
          <a:prstGeom prst="rect">
            <a:avLst/>
          </a:prstGeom>
          <a:noFill/>
        </p:spPr>
        <p:txBody>
          <a:bodyPr wrap="square" rtlCol="0">
            <a:spAutoFit/>
          </a:bodyPr>
          <a:lstStyle/>
          <a:p>
            <a:r>
              <a:rPr lang="en-US" sz="2400" dirty="0">
                <a:hlinkClick r:id="rId2"/>
              </a:rPr>
              <a:t>https://platform.leolabs.space/visualization</a:t>
            </a:r>
            <a:endParaRPr lang="en-US" sz="2400" dirty="0"/>
          </a:p>
        </p:txBody>
      </p:sp>
    </p:spTree>
    <p:extLst>
      <p:ext uri="{BB962C8B-B14F-4D97-AF65-F5344CB8AC3E}">
        <p14:creationId xmlns:p14="http://schemas.microsoft.com/office/powerpoint/2010/main" val="188696697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3B3DD-1676-4D6E-98C2-7FFB8297B454}"/>
              </a:ext>
            </a:extLst>
          </p:cNvPr>
          <p:cNvSpPr>
            <a:spLocks noGrp="1"/>
          </p:cNvSpPr>
          <p:nvPr>
            <p:ph type="title"/>
          </p:nvPr>
        </p:nvSpPr>
        <p:spPr>
          <a:xfrm>
            <a:off x="457200" y="228600"/>
            <a:ext cx="7010400" cy="944562"/>
          </a:xfrm>
        </p:spPr>
        <p:txBody>
          <a:bodyPr/>
          <a:lstStyle/>
          <a:p>
            <a:r>
              <a:rPr lang="en-US" sz="4000" dirty="0"/>
              <a:t>All of These Have the Same Basic Characteristics</a:t>
            </a:r>
          </a:p>
        </p:txBody>
      </p:sp>
      <p:sp>
        <p:nvSpPr>
          <p:cNvPr id="3" name="Content Placeholder 2">
            <a:extLst>
              <a:ext uri="{FF2B5EF4-FFF2-40B4-BE49-F238E27FC236}">
                <a16:creationId xmlns:a16="http://schemas.microsoft.com/office/drawing/2014/main" id="{5646F704-2EA8-4A24-8BD1-4BF8E194A043}"/>
              </a:ext>
            </a:extLst>
          </p:cNvPr>
          <p:cNvSpPr>
            <a:spLocks noGrp="1"/>
          </p:cNvSpPr>
          <p:nvPr>
            <p:ph idx="1"/>
          </p:nvPr>
        </p:nvSpPr>
        <p:spPr/>
        <p:txBody>
          <a:bodyPr/>
          <a:lstStyle/>
          <a:p>
            <a:pPr indent="-228600">
              <a:lnSpc>
                <a:spcPct val="107000"/>
              </a:lnSpc>
              <a:spcBef>
                <a:spcPts val="0"/>
              </a:spcBef>
              <a:spcAft>
                <a:spcPts val="800"/>
              </a:spcAft>
              <a:buFont typeface="Arial" panose="020B0604020202020204" pitchFamily="34" charset="0"/>
              <a:buChar char="•"/>
              <a:tabLst>
                <a:tab pos="1371600" algn="l"/>
              </a:tabLst>
            </a:pPr>
            <a:r>
              <a:rPr lang="en-US" sz="2400" dirty="0">
                <a:effectLst/>
                <a:latin typeface="Calibri" panose="020F0502020204030204" pitchFamily="34" charset="0"/>
                <a:ea typeface="Calibri" panose="020F0502020204030204" pitchFamily="34" charset="0"/>
                <a:cs typeface="Times New Roman" panose="02020603050405020304" pitchFamily="18" charset="0"/>
              </a:rPr>
              <a:t>Motion/orbit</a:t>
            </a:r>
          </a:p>
          <a:p>
            <a:pPr indent="-228600">
              <a:lnSpc>
                <a:spcPct val="107000"/>
              </a:lnSpc>
              <a:spcBef>
                <a:spcPts val="0"/>
              </a:spcBef>
              <a:spcAft>
                <a:spcPts val="800"/>
              </a:spcAft>
              <a:buFont typeface="Arial" panose="020B0604020202020204" pitchFamily="34" charset="0"/>
              <a:buChar char="•"/>
              <a:tabLst>
                <a:tab pos="1371600" algn="l"/>
              </a:tabLst>
            </a:pPr>
            <a:r>
              <a:rPr lang="en-US" sz="2400" dirty="0">
                <a:effectLst/>
                <a:latin typeface="Calibri" panose="020F0502020204030204" pitchFamily="34" charset="0"/>
                <a:ea typeface="Calibri" panose="020F0502020204030204" pitchFamily="34" charset="0"/>
                <a:cs typeface="Times New Roman" panose="02020603050405020304" pitchFamily="18" charset="0"/>
              </a:rPr>
              <a:t>Cameras with physical limitations</a:t>
            </a:r>
          </a:p>
          <a:p>
            <a:pPr lvl="1" indent="-228600">
              <a:lnSpc>
                <a:spcPct val="107000"/>
              </a:lnSpc>
              <a:spcBef>
                <a:spcPts val="0"/>
              </a:spcBef>
              <a:spcAft>
                <a:spcPts val="800"/>
              </a:spcAft>
              <a:buFont typeface="Arial" panose="020B0604020202020204" pitchFamily="34" charset="0"/>
              <a:buChar char="•"/>
              <a:tabLst>
                <a:tab pos="1371600" algn="l"/>
              </a:tabLst>
            </a:pPr>
            <a:r>
              <a:rPr lang="en-US" sz="1800" dirty="0">
                <a:latin typeface="Calibri" panose="020F0502020204030204" pitchFamily="34" charset="0"/>
                <a:ea typeface="Calibri" panose="020F0502020204030204" pitchFamily="34" charset="0"/>
                <a:cs typeface="Times New Roman" panose="02020603050405020304" pitchFamily="18" charset="0"/>
              </a:rPr>
              <a:t>Optics</a:t>
            </a:r>
          </a:p>
          <a:p>
            <a:pPr lvl="1" indent="-228600">
              <a:lnSpc>
                <a:spcPct val="107000"/>
              </a:lnSpc>
              <a:spcBef>
                <a:spcPts val="0"/>
              </a:spcBef>
              <a:spcAft>
                <a:spcPts val="800"/>
              </a:spcAft>
              <a:buFont typeface="Arial" panose="020B0604020202020204" pitchFamily="34" charset="0"/>
              <a:buChar char="•"/>
              <a:tabLst>
                <a:tab pos="13716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Detectors and electronics</a:t>
            </a:r>
          </a:p>
          <a:p>
            <a:pPr lvl="1" indent="-228600">
              <a:lnSpc>
                <a:spcPct val="107000"/>
              </a:lnSpc>
              <a:spcBef>
                <a:spcPts val="0"/>
              </a:spcBef>
              <a:spcAft>
                <a:spcPts val="800"/>
              </a:spcAft>
              <a:buFont typeface="Arial" panose="020B0604020202020204" pitchFamily="34" charset="0"/>
              <a:buChar char="•"/>
              <a:tabLst>
                <a:tab pos="1371600" algn="l"/>
              </a:tabLst>
            </a:pPr>
            <a:r>
              <a:rPr lang="en-US" sz="1800" dirty="0">
                <a:latin typeface="Calibri" panose="020F0502020204030204" pitchFamily="34" charset="0"/>
                <a:ea typeface="Calibri" panose="020F0502020204030204" pitchFamily="34" charset="0"/>
                <a:cs typeface="Times New Roman" panose="02020603050405020304" pitchFamily="18" charset="0"/>
              </a:rPr>
              <a:t>Noise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indent="-228600">
              <a:lnSpc>
                <a:spcPct val="107000"/>
              </a:lnSpc>
              <a:spcBef>
                <a:spcPts val="0"/>
              </a:spcBef>
              <a:spcAft>
                <a:spcPts val="800"/>
              </a:spcAft>
              <a:buFont typeface="Arial" panose="020B0604020202020204" pitchFamily="34" charset="0"/>
              <a:buChar char="•"/>
              <a:tabLst>
                <a:tab pos="1371600" algn="l"/>
              </a:tabLst>
            </a:pPr>
            <a:r>
              <a:rPr lang="en-US" sz="2400" dirty="0">
                <a:effectLst/>
                <a:latin typeface="Calibri" panose="020F0502020204030204" pitchFamily="34" charset="0"/>
                <a:ea typeface="Calibri" panose="020F0502020204030204" pitchFamily="34" charset="0"/>
                <a:cs typeface="Times New Roman" panose="02020603050405020304" pitchFamily="18" charset="0"/>
              </a:rPr>
              <a:t>Scan</a:t>
            </a:r>
          </a:p>
          <a:p>
            <a:pPr indent="-228600">
              <a:lnSpc>
                <a:spcPct val="107000"/>
              </a:lnSpc>
              <a:spcBef>
                <a:spcPts val="0"/>
              </a:spcBef>
              <a:spcAft>
                <a:spcPts val="800"/>
              </a:spcAft>
              <a:buFont typeface="Arial" panose="020B0604020202020204" pitchFamily="34" charset="0"/>
              <a:buChar char="•"/>
              <a:tabLst>
                <a:tab pos="1371600" algn="l"/>
              </a:tabLst>
            </a:pPr>
            <a:r>
              <a:rPr lang="en-US" sz="2400" dirty="0">
                <a:effectLst/>
                <a:latin typeface="Calibri" panose="020F0502020204030204" pitchFamily="34" charset="0"/>
                <a:ea typeface="Calibri" panose="020F0502020204030204" pitchFamily="34" charset="0"/>
                <a:cs typeface="Times New Roman" panose="02020603050405020304" pitchFamily="18" charset="0"/>
              </a:rPr>
              <a:t>Downlink and uplink data</a:t>
            </a:r>
          </a:p>
          <a:p>
            <a:pPr indent="-228600">
              <a:lnSpc>
                <a:spcPct val="107000"/>
              </a:lnSpc>
              <a:spcBef>
                <a:spcPts val="0"/>
              </a:spcBef>
              <a:spcAft>
                <a:spcPts val="800"/>
              </a:spcAft>
              <a:buFont typeface="Arial" panose="020B0604020202020204" pitchFamily="34" charset="0"/>
              <a:buChar char="•"/>
              <a:tabLst>
                <a:tab pos="1371600" algn="l"/>
              </a:tabLst>
            </a:pPr>
            <a:r>
              <a:rPr lang="en-US" sz="2400" dirty="0">
                <a:effectLst/>
                <a:latin typeface="Calibri" panose="020F0502020204030204" pitchFamily="34" charset="0"/>
                <a:ea typeface="Calibri" panose="020F0502020204030204" pitchFamily="34" charset="0"/>
                <a:cs typeface="Times New Roman" panose="02020603050405020304" pitchFamily="18" charset="0"/>
              </a:rPr>
              <a:t>Basic equations for design and performance</a:t>
            </a:r>
          </a:p>
        </p:txBody>
      </p:sp>
      <p:sp>
        <p:nvSpPr>
          <p:cNvPr id="4" name="Slide Number Placeholder 3">
            <a:extLst>
              <a:ext uri="{FF2B5EF4-FFF2-40B4-BE49-F238E27FC236}">
                <a16:creationId xmlns:a16="http://schemas.microsoft.com/office/drawing/2014/main" id="{2E48BF0D-5EA3-4765-A8FB-28B0276D29C3}"/>
              </a:ext>
            </a:extLst>
          </p:cNvPr>
          <p:cNvSpPr>
            <a:spLocks noGrp="1"/>
          </p:cNvSpPr>
          <p:nvPr>
            <p:ph type="sldNum" sz="quarter" idx="11"/>
          </p:nvPr>
        </p:nvSpPr>
        <p:spPr/>
        <p:txBody>
          <a:bodyPr/>
          <a:lstStyle/>
          <a:p>
            <a:pPr>
              <a:defRPr/>
            </a:pPr>
            <a:endParaRPr lang="en-US"/>
          </a:p>
          <a:p>
            <a:pPr>
              <a:defRPr/>
            </a:pPr>
            <a:endParaRPr lang="en-US"/>
          </a:p>
          <a:p>
            <a:pPr>
              <a:defRPr/>
            </a:pPr>
            <a:endParaRPr lang="en-US" dirty="0"/>
          </a:p>
        </p:txBody>
      </p:sp>
    </p:spTree>
    <p:extLst>
      <p:ext uri="{BB962C8B-B14F-4D97-AF65-F5344CB8AC3E}">
        <p14:creationId xmlns:p14="http://schemas.microsoft.com/office/powerpoint/2010/main" val="286674397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BBF9-314E-43ED-8DD4-4626D6802A1B}"/>
              </a:ext>
            </a:extLst>
          </p:cNvPr>
          <p:cNvSpPr>
            <a:spLocks noGrp="1"/>
          </p:cNvSpPr>
          <p:nvPr>
            <p:ph type="title"/>
          </p:nvPr>
        </p:nvSpPr>
        <p:spPr/>
        <p:txBody>
          <a:bodyPr/>
          <a:lstStyle/>
          <a:p>
            <a:r>
              <a:rPr lang="en-US" dirty="0"/>
              <a:t>Types of Earth Orbits</a:t>
            </a:r>
          </a:p>
        </p:txBody>
      </p:sp>
      <p:grpSp>
        <p:nvGrpSpPr>
          <p:cNvPr id="4" name="Group 3">
            <a:extLst>
              <a:ext uri="{FF2B5EF4-FFF2-40B4-BE49-F238E27FC236}">
                <a16:creationId xmlns:a16="http://schemas.microsoft.com/office/drawing/2014/main" id="{288582A7-F8A9-4050-AAE4-E69F2454BFA3}"/>
              </a:ext>
            </a:extLst>
          </p:cNvPr>
          <p:cNvGrpSpPr/>
          <p:nvPr/>
        </p:nvGrpSpPr>
        <p:grpSpPr>
          <a:xfrm>
            <a:off x="228600" y="1925637"/>
            <a:ext cx="8096250" cy="3724275"/>
            <a:chOff x="228600" y="1925637"/>
            <a:chExt cx="8096250" cy="3724275"/>
          </a:xfrm>
        </p:grpSpPr>
        <p:pic>
          <p:nvPicPr>
            <p:cNvPr id="5" name="Picture 4">
              <a:extLst>
                <a:ext uri="{FF2B5EF4-FFF2-40B4-BE49-F238E27FC236}">
                  <a16:creationId xmlns:a16="http://schemas.microsoft.com/office/drawing/2014/main" id="{CD3017D4-9CFE-4C2F-93E3-20A1CD57E0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925637"/>
              <a:ext cx="8096250" cy="3724275"/>
            </a:xfrm>
            <a:prstGeom prst="rect">
              <a:avLst/>
            </a:prstGeom>
            <a:effectLst>
              <a:reflection stA="0" endPos="0" dist="50800" dir="5400000" sy="-100000" algn="bl" rotWithShape="0"/>
              <a:softEdge rad="12700"/>
            </a:effectLst>
          </p:spPr>
        </p:pic>
        <p:sp useBgFill="1">
          <p:nvSpPr>
            <p:cNvPr id="3" name="TextBox 2">
              <a:extLst>
                <a:ext uri="{FF2B5EF4-FFF2-40B4-BE49-F238E27FC236}">
                  <a16:creationId xmlns:a16="http://schemas.microsoft.com/office/drawing/2014/main" id="{FBC0DD71-4F36-4819-8213-168AB786B980}"/>
                </a:ext>
              </a:extLst>
            </p:cNvPr>
            <p:cNvSpPr txBox="1"/>
            <p:nvPr/>
          </p:nvSpPr>
          <p:spPr>
            <a:xfrm>
              <a:off x="4093027" y="4673633"/>
              <a:ext cx="395969" cy="200055"/>
            </a:xfrm>
            <a:prstGeom prst="rect">
              <a:avLst/>
            </a:prstGeom>
            <a:effectLst>
              <a:softEdge rad="0"/>
            </a:effectLst>
          </p:spPr>
          <p:txBody>
            <a:bodyPr wrap="square" lIns="0" tIns="0" rIns="0" bIns="0" rtlCol="0" anchor="ctr" anchorCtr="1">
              <a:spAutoFit/>
            </a:bodyPr>
            <a:lstStyle/>
            <a:p>
              <a:r>
                <a:rPr lang="en-US" sz="1300" dirty="0">
                  <a:solidFill>
                    <a:srgbClr val="955EB3"/>
                  </a:solidFill>
                  <a:effectLst>
                    <a:reflection endPos="0" dist="50800" dir="5400000" sy="-100000" algn="bl" rotWithShape="0"/>
                  </a:effectLst>
                </a:rPr>
                <a:t>Earth</a:t>
              </a:r>
            </a:p>
          </p:txBody>
        </p:sp>
      </p:grpSp>
    </p:spTree>
    <p:extLst>
      <p:ext uri="{BB962C8B-B14F-4D97-AF65-F5344CB8AC3E}">
        <p14:creationId xmlns:p14="http://schemas.microsoft.com/office/powerpoint/2010/main" val="106152159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Sun Synchronous Polar Orbit</a:t>
            </a:r>
          </a:p>
        </p:txBody>
      </p:sp>
      <p:pic>
        <p:nvPicPr>
          <p:cNvPr id="46082" name="Picture 2" descr="Image result for landsat orbit"/>
          <p:cNvPicPr>
            <a:picLocks noChangeAspect="1" noChangeArrowheads="1"/>
          </p:cNvPicPr>
          <p:nvPr/>
        </p:nvPicPr>
        <p:blipFill>
          <a:blip r:embed="rId2" cstate="print"/>
          <a:srcRect/>
          <a:stretch>
            <a:fillRect/>
          </a:stretch>
        </p:blipFill>
        <p:spPr bwMode="auto">
          <a:xfrm>
            <a:off x="4593771" y="1998901"/>
            <a:ext cx="3868120" cy="3716099"/>
          </a:xfrm>
          <a:prstGeom prst="rect">
            <a:avLst/>
          </a:prstGeom>
          <a:noFill/>
        </p:spPr>
      </p:pic>
      <p:pic>
        <p:nvPicPr>
          <p:cNvPr id="46086" name="Picture 6" descr="Image result for landsat orbit"/>
          <p:cNvPicPr>
            <a:picLocks noChangeAspect="1" noChangeArrowheads="1"/>
          </p:cNvPicPr>
          <p:nvPr/>
        </p:nvPicPr>
        <p:blipFill>
          <a:blip r:embed="rId3" cstate="print"/>
          <a:srcRect/>
          <a:stretch>
            <a:fillRect/>
          </a:stretch>
        </p:blipFill>
        <p:spPr bwMode="auto">
          <a:xfrm>
            <a:off x="671223" y="1590603"/>
            <a:ext cx="3352800" cy="4992759"/>
          </a:xfrm>
          <a:prstGeom prst="rect">
            <a:avLst/>
          </a:prstGeom>
          <a:noFill/>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Landsat</a:t>
            </a:r>
            <a:r>
              <a:rPr lang="en-US" sz="3600" b="1" dirty="0"/>
              <a:t> Orbit and Collection</a:t>
            </a:r>
          </a:p>
        </p:txBody>
      </p:sp>
      <p:sp>
        <p:nvSpPr>
          <p:cNvPr id="5" name="TextBox 4"/>
          <p:cNvSpPr txBox="1"/>
          <p:nvPr/>
        </p:nvSpPr>
        <p:spPr>
          <a:xfrm>
            <a:off x="457200" y="5943600"/>
            <a:ext cx="8664295" cy="584775"/>
          </a:xfrm>
          <a:prstGeom prst="rect">
            <a:avLst/>
          </a:prstGeom>
          <a:noFill/>
        </p:spPr>
        <p:txBody>
          <a:bodyPr wrap="none" rtlCol="0">
            <a:spAutoFit/>
          </a:bodyPr>
          <a:lstStyle/>
          <a:p>
            <a:r>
              <a:rPr lang="en-US" dirty="0"/>
              <a:t>You can watch near real time </a:t>
            </a:r>
            <a:r>
              <a:rPr lang="en-US" dirty="0" err="1"/>
              <a:t>Landsat</a:t>
            </a:r>
            <a:r>
              <a:rPr lang="en-US" dirty="0"/>
              <a:t> imagery on </a:t>
            </a:r>
          </a:p>
          <a:p>
            <a:r>
              <a:rPr lang="en-US" sz="1400" b="1" dirty="0">
                <a:hlinkClick r:id="rId4"/>
              </a:rPr>
              <a:t>http://earthnow.usgs.gov/earthnow_app.html?sessionId=709e6d7c39d5be172f99b318258941af50549</a:t>
            </a:r>
            <a:endParaRPr lang="en-US" sz="1400" b="1" dirty="0"/>
          </a:p>
        </p:txBody>
      </p:sp>
      <p:pic>
        <p:nvPicPr>
          <p:cNvPr id="3" name="G2014-016_LDCM_orbit_MASTER_ipod_lg">
            <a:hlinkClick r:id="" action="ppaction://media"/>
            <a:extLst>
              <a:ext uri="{FF2B5EF4-FFF2-40B4-BE49-F238E27FC236}">
                <a16:creationId xmlns:a16="http://schemas.microsoft.com/office/drawing/2014/main" id="{2C4EE756-6191-4B9A-8AB0-5F538E009B5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6800" y="1457525"/>
            <a:ext cx="7298651" cy="410507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0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3FF53-8A95-493B-A415-A7E7D9FAD389}"/>
              </a:ext>
            </a:extLst>
          </p:cNvPr>
          <p:cNvSpPr>
            <a:spLocks noGrp="1"/>
          </p:cNvSpPr>
          <p:nvPr>
            <p:ph type="title"/>
          </p:nvPr>
        </p:nvSpPr>
        <p:spPr/>
        <p:txBody>
          <a:bodyPr/>
          <a:lstStyle/>
          <a:p>
            <a:r>
              <a:rPr lang="en-US" dirty="0"/>
              <a:t>Low Earth Orbits</a:t>
            </a:r>
          </a:p>
        </p:txBody>
      </p:sp>
      <p:pic>
        <p:nvPicPr>
          <p:cNvPr id="4" name="constellation-all-v2-05232020">
            <a:hlinkClick r:id="" action="ppaction://media"/>
            <a:extLst>
              <a:ext uri="{FF2B5EF4-FFF2-40B4-BE49-F238E27FC236}">
                <a16:creationId xmlns:a16="http://schemas.microsoft.com/office/drawing/2014/main" id="{653B7C0E-1F6C-4DC2-B208-7C22047698F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600" y="1666081"/>
            <a:ext cx="7543800" cy="4243388"/>
          </a:xfrm>
          <a:prstGeom prst="rect">
            <a:avLst/>
          </a:prstGeom>
        </p:spPr>
      </p:pic>
    </p:spTree>
    <p:extLst>
      <p:ext uri="{BB962C8B-B14F-4D97-AF65-F5344CB8AC3E}">
        <p14:creationId xmlns:p14="http://schemas.microsoft.com/office/powerpoint/2010/main" val="27623452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785A7-7E52-4881-A5E8-0D4677D92DD8}"/>
              </a:ext>
            </a:extLst>
          </p:cNvPr>
          <p:cNvSpPr>
            <a:spLocks noGrp="1"/>
          </p:cNvSpPr>
          <p:nvPr>
            <p:ph type="title"/>
          </p:nvPr>
        </p:nvSpPr>
        <p:spPr/>
        <p:txBody>
          <a:bodyPr/>
          <a:lstStyle/>
          <a:p>
            <a:r>
              <a:rPr lang="en-US" dirty="0"/>
              <a:t>Parts of the Digital Camera</a:t>
            </a:r>
          </a:p>
        </p:txBody>
      </p:sp>
      <p:sp>
        <p:nvSpPr>
          <p:cNvPr id="3" name="Content Placeholder 2">
            <a:extLst>
              <a:ext uri="{FF2B5EF4-FFF2-40B4-BE49-F238E27FC236}">
                <a16:creationId xmlns:a16="http://schemas.microsoft.com/office/drawing/2014/main" id="{EA023F81-019C-433E-B7F2-E6C8F49AE32F}"/>
              </a:ext>
            </a:extLst>
          </p:cNvPr>
          <p:cNvSpPr>
            <a:spLocks noGrp="1"/>
          </p:cNvSpPr>
          <p:nvPr>
            <p:ph idx="1"/>
          </p:nvPr>
        </p:nvSpPr>
        <p:spPr/>
        <p:txBody>
          <a:bodyPr/>
          <a:lstStyle/>
          <a:p>
            <a:r>
              <a:rPr lang="en-US" dirty="0"/>
              <a:t>Optics</a:t>
            </a:r>
          </a:p>
          <a:p>
            <a:r>
              <a:rPr lang="en-US" dirty="0"/>
              <a:t>Sensor / Focal Plane / Detectors</a:t>
            </a:r>
          </a:p>
          <a:p>
            <a:r>
              <a:rPr lang="en-US" dirty="0"/>
              <a:t>Electronics</a:t>
            </a:r>
          </a:p>
        </p:txBody>
      </p:sp>
      <p:sp>
        <p:nvSpPr>
          <p:cNvPr id="4" name="Slide Number Placeholder 3">
            <a:extLst>
              <a:ext uri="{FF2B5EF4-FFF2-40B4-BE49-F238E27FC236}">
                <a16:creationId xmlns:a16="http://schemas.microsoft.com/office/drawing/2014/main" id="{903178D5-EC3A-4E73-B88E-18725729EC9B}"/>
              </a:ext>
            </a:extLst>
          </p:cNvPr>
          <p:cNvSpPr>
            <a:spLocks noGrp="1"/>
          </p:cNvSpPr>
          <p:nvPr>
            <p:ph type="sldNum" sz="quarter" idx="11"/>
          </p:nvPr>
        </p:nvSpPr>
        <p:spPr/>
        <p:txBody>
          <a:bodyPr/>
          <a:lstStyle/>
          <a:p>
            <a:pPr>
              <a:defRPr/>
            </a:pPr>
            <a:endParaRPr lang="en-US"/>
          </a:p>
          <a:p>
            <a:pPr>
              <a:defRPr/>
            </a:pPr>
            <a:endParaRPr lang="en-US"/>
          </a:p>
          <a:p>
            <a:pPr>
              <a:defRPr/>
            </a:pPr>
            <a:endParaRPr lang="en-US" dirty="0"/>
          </a:p>
        </p:txBody>
      </p:sp>
    </p:spTree>
    <p:extLst>
      <p:ext uri="{BB962C8B-B14F-4D97-AF65-F5344CB8AC3E}">
        <p14:creationId xmlns:p14="http://schemas.microsoft.com/office/powerpoint/2010/main" val="201002344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54DCE-6B04-4A4A-BAFA-C7FE60BEA825}"/>
              </a:ext>
            </a:extLst>
          </p:cNvPr>
          <p:cNvSpPr>
            <a:spLocks noGrp="1"/>
          </p:cNvSpPr>
          <p:nvPr>
            <p:ph type="title"/>
          </p:nvPr>
        </p:nvSpPr>
        <p:spPr/>
        <p:txBody>
          <a:bodyPr/>
          <a:lstStyle/>
          <a:p>
            <a:r>
              <a:rPr lang="en-US" dirty="0"/>
              <a:t>Basic Optics for a Camera</a:t>
            </a:r>
          </a:p>
        </p:txBody>
      </p:sp>
      <p:grpSp>
        <p:nvGrpSpPr>
          <p:cNvPr id="35" name="Group 34">
            <a:extLst>
              <a:ext uri="{FF2B5EF4-FFF2-40B4-BE49-F238E27FC236}">
                <a16:creationId xmlns:a16="http://schemas.microsoft.com/office/drawing/2014/main" id="{88762940-0C30-46E6-8450-45E6B2801287}"/>
              </a:ext>
            </a:extLst>
          </p:cNvPr>
          <p:cNvGrpSpPr/>
          <p:nvPr/>
        </p:nvGrpSpPr>
        <p:grpSpPr>
          <a:xfrm>
            <a:off x="1143000" y="1371600"/>
            <a:ext cx="7124700" cy="3343275"/>
            <a:chOff x="1447800" y="1596571"/>
            <a:chExt cx="7124700" cy="3343275"/>
          </a:xfrm>
        </p:grpSpPr>
        <p:grpSp>
          <p:nvGrpSpPr>
            <p:cNvPr id="22" name="Group 21">
              <a:extLst>
                <a:ext uri="{FF2B5EF4-FFF2-40B4-BE49-F238E27FC236}">
                  <a16:creationId xmlns:a16="http://schemas.microsoft.com/office/drawing/2014/main" id="{026448AB-6D2C-43DF-A5B2-583F0F7B39C8}"/>
                </a:ext>
              </a:extLst>
            </p:cNvPr>
            <p:cNvGrpSpPr/>
            <p:nvPr/>
          </p:nvGrpSpPr>
          <p:grpSpPr>
            <a:xfrm>
              <a:off x="1447800" y="1596571"/>
              <a:ext cx="5943600" cy="3343275"/>
              <a:chOff x="1447800" y="1596571"/>
              <a:chExt cx="5943600" cy="3343275"/>
            </a:xfrm>
          </p:grpSpPr>
          <p:grpSp>
            <p:nvGrpSpPr>
              <p:cNvPr id="18" name="Group 17">
                <a:extLst>
                  <a:ext uri="{FF2B5EF4-FFF2-40B4-BE49-F238E27FC236}">
                    <a16:creationId xmlns:a16="http://schemas.microsoft.com/office/drawing/2014/main" id="{AD0A32EA-38B8-4E3B-B4F6-4E907076E1A0}"/>
                  </a:ext>
                </a:extLst>
              </p:cNvPr>
              <p:cNvGrpSpPr/>
              <p:nvPr/>
            </p:nvGrpSpPr>
            <p:grpSpPr>
              <a:xfrm>
                <a:off x="1447800" y="1596571"/>
                <a:ext cx="5943600" cy="3343275"/>
                <a:chOff x="1447800" y="1596571"/>
                <a:chExt cx="5943600" cy="3343275"/>
              </a:xfrm>
            </p:grpSpPr>
            <p:pic>
              <p:nvPicPr>
                <p:cNvPr id="5" name="Picture 4">
                  <a:extLst>
                    <a:ext uri="{FF2B5EF4-FFF2-40B4-BE49-F238E27FC236}">
                      <a16:creationId xmlns:a16="http://schemas.microsoft.com/office/drawing/2014/main" id="{6AE4B99C-4360-4848-AA92-D7754A0952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596571"/>
                  <a:ext cx="5943600" cy="3343275"/>
                </a:xfrm>
                <a:prstGeom prst="rect">
                  <a:avLst/>
                </a:prstGeom>
              </p:spPr>
            </p:pic>
            <p:sp>
              <p:nvSpPr>
                <p:cNvPr id="8" name="Rectangle 7">
                  <a:extLst>
                    <a:ext uri="{FF2B5EF4-FFF2-40B4-BE49-F238E27FC236}">
                      <a16:creationId xmlns:a16="http://schemas.microsoft.com/office/drawing/2014/main" id="{8A7B1C72-04A0-4759-8A84-8CD116D0345F}"/>
                    </a:ext>
                  </a:extLst>
                </p:cNvPr>
                <p:cNvSpPr/>
                <p:nvPr/>
              </p:nvSpPr>
              <p:spPr>
                <a:xfrm>
                  <a:off x="6400800" y="3048000"/>
                  <a:ext cx="9906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0B1C35EB-1937-4D07-8622-BE1AD0BCEE21}"/>
                    </a:ext>
                  </a:extLst>
                </p:cNvPr>
                <p:cNvSpPr/>
                <p:nvPr/>
              </p:nvSpPr>
              <p:spPr>
                <a:xfrm>
                  <a:off x="6934200" y="2743200"/>
                  <a:ext cx="457200" cy="685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6AEDC17-1F32-4536-9BC3-9C1564762D5F}"/>
                    </a:ext>
                  </a:extLst>
                </p:cNvPr>
                <p:cNvSpPr/>
                <p:nvPr/>
              </p:nvSpPr>
              <p:spPr>
                <a:xfrm>
                  <a:off x="6629400" y="3653971"/>
                  <a:ext cx="762000" cy="384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069FD08-6926-4A58-B45A-225A1D996C64}"/>
                    </a:ext>
                  </a:extLst>
                </p:cNvPr>
                <p:cNvSpPr/>
                <p:nvPr/>
              </p:nvSpPr>
              <p:spPr>
                <a:xfrm>
                  <a:off x="6781800" y="2971800"/>
                  <a:ext cx="3048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3EA21ED-1CD1-40D9-A1BB-5CB43BB749B9}"/>
                    </a:ext>
                  </a:extLst>
                </p:cNvPr>
                <p:cNvSpPr/>
                <p:nvPr/>
              </p:nvSpPr>
              <p:spPr>
                <a:xfrm>
                  <a:off x="6324600" y="3048000"/>
                  <a:ext cx="762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2083D89B-02A1-431C-9D90-36FD8B08B9EE}"/>
                  </a:ext>
                </a:extLst>
              </p:cNvPr>
              <p:cNvSpPr/>
              <p:nvPr/>
            </p:nvSpPr>
            <p:spPr>
              <a:xfrm>
                <a:off x="6858000" y="2971800"/>
                <a:ext cx="152400" cy="3846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CA62B0-2302-470F-B999-B3035381A3C4}"/>
                  </a:ext>
                </a:extLst>
              </p:cNvPr>
              <p:cNvSpPr/>
              <p:nvPr/>
            </p:nvSpPr>
            <p:spPr>
              <a:xfrm>
                <a:off x="6400800" y="3124200"/>
                <a:ext cx="457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B1A16636-849F-4E83-9331-3708BFE6D08E}"/>
                </a:ext>
              </a:extLst>
            </p:cNvPr>
            <p:cNvSpPr txBox="1"/>
            <p:nvPr/>
          </p:nvSpPr>
          <p:spPr>
            <a:xfrm>
              <a:off x="6819900" y="2403902"/>
              <a:ext cx="1752600" cy="276999"/>
            </a:xfrm>
            <a:prstGeom prst="rect">
              <a:avLst/>
            </a:prstGeom>
            <a:noFill/>
          </p:spPr>
          <p:txBody>
            <a:bodyPr wrap="square" rtlCol="0">
              <a:spAutoFit/>
            </a:bodyPr>
            <a:lstStyle/>
            <a:p>
              <a:r>
                <a:rPr lang="en-US" sz="1200" b="1" dirty="0">
                  <a:latin typeface="Helvetica" panose="020B0604020202020204" pitchFamily="34" charset="0"/>
                  <a:cs typeface="Helvetica" panose="020B0604020202020204" pitchFamily="34" charset="0"/>
                </a:rPr>
                <a:t>Detector Focal Plane</a:t>
              </a:r>
            </a:p>
          </p:txBody>
        </p:sp>
        <p:sp>
          <p:nvSpPr>
            <p:cNvPr id="25" name="TextBox 24">
              <a:extLst>
                <a:ext uri="{FF2B5EF4-FFF2-40B4-BE49-F238E27FC236}">
                  <a16:creationId xmlns:a16="http://schemas.microsoft.com/office/drawing/2014/main" id="{80E1ADE1-93F2-4D42-8B04-2A20E4CFCBE5}"/>
                </a:ext>
              </a:extLst>
            </p:cNvPr>
            <p:cNvSpPr txBox="1"/>
            <p:nvPr/>
          </p:nvSpPr>
          <p:spPr>
            <a:xfrm>
              <a:off x="6515100" y="3869551"/>
              <a:ext cx="1752600" cy="276999"/>
            </a:xfrm>
            <a:prstGeom prst="rect">
              <a:avLst/>
            </a:prstGeom>
            <a:noFill/>
          </p:spPr>
          <p:txBody>
            <a:bodyPr wrap="square" rtlCol="0">
              <a:spAutoFit/>
            </a:bodyPr>
            <a:lstStyle/>
            <a:p>
              <a:r>
                <a:rPr lang="en-US" sz="1200" b="1" dirty="0">
                  <a:latin typeface="Helvetica" panose="020B0604020202020204" pitchFamily="34" charset="0"/>
                  <a:cs typeface="Helvetica" panose="020B0604020202020204" pitchFamily="34" charset="0"/>
                </a:rPr>
                <a:t>Read Out Electronics</a:t>
              </a:r>
            </a:p>
          </p:txBody>
        </p:sp>
        <p:cxnSp>
          <p:nvCxnSpPr>
            <p:cNvPr id="27" name="Straight Arrow Connector 26">
              <a:extLst>
                <a:ext uri="{FF2B5EF4-FFF2-40B4-BE49-F238E27FC236}">
                  <a16:creationId xmlns:a16="http://schemas.microsoft.com/office/drawing/2014/main" id="{B2F43DC9-D8D6-4CA6-96D0-D2099B73C79C}"/>
                </a:ext>
              </a:extLst>
            </p:cNvPr>
            <p:cNvCxnSpPr>
              <a:endCxn id="8" idx="1"/>
            </p:cNvCxnSpPr>
            <p:nvPr/>
          </p:nvCxnSpPr>
          <p:spPr>
            <a:xfrm flipH="1">
              <a:off x="6400800" y="2680901"/>
              <a:ext cx="609600" cy="481399"/>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30717E6-8577-4078-859C-D35DCD4C4FD6}"/>
                </a:ext>
              </a:extLst>
            </p:cNvPr>
            <p:cNvCxnSpPr>
              <a:endCxn id="19" idx="2"/>
            </p:cNvCxnSpPr>
            <p:nvPr/>
          </p:nvCxnSpPr>
          <p:spPr>
            <a:xfrm flipH="1" flipV="1">
              <a:off x="6934200" y="3356429"/>
              <a:ext cx="381000" cy="37737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905EFC2F-FE56-4146-B664-67C8525794C4}"/>
              </a:ext>
            </a:extLst>
          </p:cNvPr>
          <p:cNvGrpSpPr/>
          <p:nvPr/>
        </p:nvGrpSpPr>
        <p:grpSpPr>
          <a:xfrm>
            <a:off x="2093360" y="4056966"/>
            <a:ext cx="3200400" cy="1658034"/>
            <a:chOff x="1905000" y="3886200"/>
            <a:chExt cx="3483429" cy="2090057"/>
          </a:xfrm>
        </p:grpSpPr>
        <p:pic>
          <p:nvPicPr>
            <p:cNvPr id="37" name="Picture 36" descr="640px-Diagram_Reflector_Cassegrain.svg.png">
              <a:extLst>
                <a:ext uri="{FF2B5EF4-FFF2-40B4-BE49-F238E27FC236}">
                  <a16:creationId xmlns:a16="http://schemas.microsoft.com/office/drawing/2014/main" id="{C98D07D6-A41D-43BD-B110-E2E04E966704}"/>
                </a:ext>
              </a:extLst>
            </p:cNvPr>
            <p:cNvPicPr>
              <a:picLocks noChangeAspect="1"/>
            </p:cNvPicPr>
            <p:nvPr/>
          </p:nvPicPr>
          <p:blipFill>
            <a:blip r:embed="rId3" cstate="print"/>
            <a:stretch>
              <a:fillRect/>
            </a:stretch>
          </p:blipFill>
          <p:spPr>
            <a:xfrm>
              <a:off x="1905000" y="3886200"/>
              <a:ext cx="3483429" cy="2090057"/>
            </a:xfrm>
            <a:prstGeom prst="rect">
              <a:avLst/>
            </a:prstGeom>
          </p:spPr>
        </p:pic>
        <p:sp>
          <p:nvSpPr>
            <p:cNvPr id="38" name="Rectangle 37">
              <a:extLst>
                <a:ext uri="{FF2B5EF4-FFF2-40B4-BE49-F238E27FC236}">
                  <a16:creationId xmlns:a16="http://schemas.microsoft.com/office/drawing/2014/main" id="{757C63C7-77E2-4844-AD23-666160747595}"/>
                </a:ext>
              </a:extLst>
            </p:cNvPr>
            <p:cNvSpPr/>
            <p:nvPr/>
          </p:nvSpPr>
          <p:spPr>
            <a:xfrm>
              <a:off x="5029200" y="4495800"/>
              <a:ext cx="76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extBox 38">
            <a:extLst>
              <a:ext uri="{FF2B5EF4-FFF2-40B4-BE49-F238E27FC236}">
                <a16:creationId xmlns:a16="http://schemas.microsoft.com/office/drawing/2014/main" id="{8E7FE99A-BC8F-43B2-9EA3-46F86F61EBB1}"/>
              </a:ext>
            </a:extLst>
          </p:cNvPr>
          <p:cNvSpPr txBox="1"/>
          <p:nvPr/>
        </p:nvSpPr>
        <p:spPr>
          <a:xfrm>
            <a:off x="5481032" y="4572001"/>
            <a:ext cx="3211135" cy="646331"/>
          </a:xfrm>
          <a:prstGeom prst="rect">
            <a:avLst/>
          </a:prstGeom>
          <a:noFill/>
        </p:spPr>
        <p:txBody>
          <a:bodyPr wrap="none" rtlCol="0">
            <a:spAutoFit/>
          </a:bodyPr>
          <a:lstStyle/>
          <a:p>
            <a:r>
              <a:rPr lang="en-US" dirty="0"/>
              <a:t>This is how they squeeze big </a:t>
            </a:r>
          </a:p>
          <a:p>
            <a:r>
              <a:rPr lang="en-US" dirty="0"/>
              <a:t>optics into a small satellite</a:t>
            </a:r>
          </a:p>
        </p:txBody>
      </p:sp>
      <p:sp>
        <p:nvSpPr>
          <p:cNvPr id="40" name="TextBox 39">
            <a:extLst>
              <a:ext uri="{FF2B5EF4-FFF2-40B4-BE49-F238E27FC236}">
                <a16:creationId xmlns:a16="http://schemas.microsoft.com/office/drawing/2014/main" id="{BA100B98-F77C-4E52-949D-463BB781EB14}"/>
              </a:ext>
            </a:extLst>
          </p:cNvPr>
          <p:cNvSpPr txBox="1"/>
          <p:nvPr/>
        </p:nvSpPr>
        <p:spPr>
          <a:xfrm>
            <a:off x="3276600" y="1600200"/>
            <a:ext cx="1941557" cy="369332"/>
          </a:xfrm>
          <a:prstGeom prst="rect">
            <a:avLst/>
          </a:prstGeom>
          <a:noFill/>
        </p:spPr>
        <p:txBody>
          <a:bodyPr wrap="none" rtlCol="0">
            <a:spAutoFit/>
          </a:bodyPr>
          <a:lstStyle/>
          <a:p>
            <a:r>
              <a:rPr lang="en-US" dirty="0"/>
              <a:t>Refractive Optics</a:t>
            </a:r>
          </a:p>
        </p:txBody>
      </p:sp>
      <p:sp>
        <p:nvSpPr>
          <p:cNvPr id="42" name="TextBox 41">
            <a:extLst>
              <a:ext uri="{FF2B5EF4-FFF2-40B4-BE49-F238E27FC236}">
                <a16:creationId xmlns:a16="http://schemas.microsoft.com/office/drawing/2014/main" id="{4663C493-B6C2-48AB-8B35-FE9F0F6CF947}"/>
              </a:ext>
            </a:extLst>
          </p:cNvPr>
          <p:cNvSpPr txBox="1"/>
          <p:nvPr/>
        </p:nvSpPr>
        <p:spPr>
          <a:xfrm>
            <a:off x="2894069" y="3872300"/>
            <a:ext cx="1915909" cy="369332"/>
          </a:xfrm>
          <a:prstGeom prst="rect">
            <a:avLst/>
          </a:prstGeom>
          <a:noFill/>
        </p:spPr>
        <p:txBody>
          <a:bodyPr wrap="none" rtlCol="0">
            <a:spAutoFit/>
          </a:bodyPr>
          <a:lstStyle/>
          <a:p>
            <a:r>
              <a:rPr lang="en-US" dirty="0"/>
              <a:t>Reflective Optics</a:t>
            </a:r>
          </a:p>
        </p:txBody>
      </p:sp>
    </p:spTree>
    <p:extLst>
      <p:ext uri="{BB962C8B-B14F-4D97-AF65-F5344CB8AC3E}">
        <p14:creationId xmlns:p14="http://schemas.microsoft.com/office/powerpoint/2010/main" val="4291033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F1D5F-66FE-4131-9A77-154015F998C5}"/>
              </a:ext>
            </a:extLst>
          </p:cNvPr>
          <p:cNvSpPr>
            <a:spLocks noGrp="1"/>
          </p:cNvSpPr>
          <p:nvPr>
            <p:ph type="title"/>
          </p:nvPr>
        </p:nvSpPr>
        <p:spPr>
          <a:xfrm>
            <a:off x="457200" y="228600"/>
            <a:ext cx="7086600" cy="944562"/>
          </a:xfrm>
        </p:spPr>
        <p:txBody>
          <a:bodyPr/>
          <a:lstStyle/>
          <a:p>
            <a:r>
              <a:rPr lang="en-US" sz="3200" dirty="0"/>
              <a:t>Detector Arrays Need a Read Out Integrated Circuit to Create Pixel Values</a:t>
            </a:r>
          </a:p>
        </p:txBody>
      </p:sp>
      <p:grpSp>
        <p:nvGrpSpPr>
          <p:cNvPr id="33" name="Group 32">
            <a:extLst>
              <a:ext uri="{FF2B5EF4-FFF2-40B4-BE49-F238E27FC236}">
                <a16:creationId xmlns:a16="http://schemas.microsoft.com/office/drawing/2014/main" id="{97E03E79-71E9-40EC-AF12-854D6858300E}"/>
              </a:ext>
            </a:extLst>
          </p:cNvPr>
          <p:cNvGrpSpPr/>
          <p:nvPr/>
        </p:nvGrpSpPr>
        <p:grpSpPr>
          <a:xfrm>
            <a:off x="1447800" y="1752600"/>
            <a:ext cx="6074229" cy="4379939"/>
            <a:chOff x="1447800" y="1752600"/>
            <a:chExt cx="6074229" cy="4379939"/>
          </a:xfrm>
        </p:grpSpPr>
        <p:grpSp>
          <p:nvGrpSpPr>
            <p:cNvPr id="29" name="Group 28">
              <a:extLst>
                <a:ext uri="{FF2B5EF4-FFF2-40B4-BE49-F238E27FC236}">
                  <a16:creationId xmlns:a16="http://schemas.microsoft.com/office/drawing/2014/main" id="{3CAEA8FA-71EA-46A5-9D8F-F0933AA3C6CC}"/>
                </a:ext>
              </a:extLst>
            </p:cNvPr>
            <p:cNvGrpSpPr/>
            <p:nvPr/>
          </p:nvGrpSpPr>
          <p:grpSpPr>
            <a:xfrm>
              <a:off x="1502229" y="1752600"/>
              <a:ext cx="6019800" cy="4297211"/>
              <a:chOff x="1502229" y="1752600"/>
              <a:chExt cx="6019800" cy="4297211"/>
            </a:xfrm>
          </p:grpSpPr>
          <p:pic>
            <p:nvPicPr>
              <p:cNvPr id="5" name="Picture 4">
                <a:extLst>
                  <a:ext uri="{FF2B5EF4-FFF2-40B4-BE49-F238E27FC236}">
                    <a16:creationId xmlns:a16="http://schemas.microsoft.com/office/drawing/2014/main" id="{BC4FFCA5-7733-4047-A413-41455BCDC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2229" y="1752600"/>
                <a:ext cx="6019800" cy="4297211"/>
              </a:xfrm>
              <a:prstGeom prst="rect">
                <a:avLst/>
              </a:prstGeom>
            </p:spPr>
          </p:pic>
          <p:cxnSp>
            <p:nvCxnSpPr>
              <p:cNvPr id="7" name="Straight Connector 6">
                <a:extLst>
                  <a:ext uri="{FF2B5EF4-FFF2-40B4-BE49-F238E27FC236}">
                    <a16:creationId xmlns:a16="http://schemas.microsoft.com/office/drawing/2014/main" id="{4AA735FD-218A-431A-BF15-CDE4B526865D}"/>
                  </a:ext>
                </a:extLst>
              </p:cNvPr>
              <p:cNvCxnSpPr/>
              <p:nvPr/>
            </p:nvCxnSpPr>
            <p:spPr>
              <a:xfrm flipH="1">
                <a:off x="3429000" y="2743200"/>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04C894E-AFC4-4D6F-A684-F4F206989D2E}"/>
                  </a:ext>
                </a:extLst>
              </p:cNvPr>
              <p:cNvCxnSpPr/>
              <p:nvPr/>
            </p:nvCxnSpPr>
            <p:spPr>
              <a:xfrm flipH="1">
                <a:off x="3570514" y="2743200"/>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67CC3E1-1814-4A14-BD31-67311AB2F90C}"/>
                  </a:ext>
                </a:extLst>
              </p:cNvPr>
              <p:cNvCxnSpPr/>
              <p:nvPr/>
            </p:nvCxnSpPr>
            <p:spPr>
              <a:xfrm flipH="1">
                <a:off x="3695700" y="2743200"/>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59C8338-C74D-47B0-9D15-CAC0073DE757}"/>
                  </a:ext>
                </a:extLst>
              </p:cNvPr>
              <p:cNvCxnSpPr/>
              <p:nvPr/>
            </p:nvCxnSpPr>
            <p:spPr>
              <a:xfrm flipH="1">
                <a:off x="3820886" y="2764971"/>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F0ECC94-C2EA-4147-87C3-947DAE65497A}"/>
                  </a:ext>
                </a:extLst>
              </p:cNvPr>
              <p:cNvCxnSpPr/>
              <p:nvPr/>
            </p:nvCxnSpPr>
            <p:spPr>
              <a:xfrm flipH="1">
                <a:off x="3940628" y="2764971"/>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C87876-6A76-450E-9206-88ABE86042D3}"/>
                  </a:ext>
                </a:extLst>
              </p:cNvPr>
              <p:cNvCxnSpPr/>
              <p:nvPr/>
            </p:nvCxnSpPr>
            <p:spPr>
              <a:xfrm flipH="1">
                <a:off x="4087585" y="2764971"/>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81D3F1-D609-4C1F-B2D9-1F095426102A}"/>
                  </a:ext>
                </a:extLst>
              </p:cNvPr>
              <p:cNvCxnSpPr/>
              <p:nvPr/>
            </p:nvCxnSpPr>
            <p:spPr>
              <a:xfrm flipH="1">
                <a:off x="4212772" y="2764971"/>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6CF6516-64D3-449A-AD78-779365688844}"/>
                  </a:ext>
                </a:extLst>
              </p:cNvPr>
              <p:cNvCxnSpPr/>
              <p:nvPr/>
            </p:nvCxnSpPr>
            <p:spPr>
              <a:xfrm flipH="1">
                <a:off x="4354285" y="2767148"/>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F65F5C8-5AE6-4F22-AF8A-9F90E6057AEB}"/>
                  </a:ext>
                </a:extLst>
              </p:cNvPr>
              <p:cNvCxnSpPr/>
              <p:nvPr/>
            </p:nvCxnSpPr>
            <p:spPr>
              <a:xfrm flipH="1">
                <a:off x="4487634" y="2762794"/>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BD1B6F5-7F69-492B-8FF1-173696A91FCE}"/>
                  </a:ext>
                </a:extLst>
              </p:cNvPr>
              <p:cNvCxnSpPr/>
              <p:nvPr/>
            </p:nvCxnSpPr>
            <p:spPr>
              <a:xfrm flipH="1">
                <a:off x="4641397" y="2758440"/>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71388B0-51E4-42D2-B4F2-1B569896E974}"/>
                  </a:ext>
                </a:extLst>
              </p:cNvPr>
              <p:cNvCxnSpPr/>
              <p:nvPr/>
            </p:nvCxnSpPr>
            <p:spPr>
              <a:xfrm flipH="1">
                <a:off x="4782229" y="2756262"/>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A65DDE4-52DC-4A7D-AF79-43E2B650F7B5}"/>
                  </a:ext>
                </a:extLst>
              </p:cNvPr>
              <p:cNvCxnSpPr/>
              <p:nvPr/>
            </p:nvCxnSpPr>
            <p:spPr>
              <a:xfrm flipH="1">
                <a:off x="4913541" y="2764971"/>
                <a:ext cx="609600" cy="762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6D7F5A2-4510-4755-9117-AFE53D0A3C05}"/>
                  </a:ext>
                </a:extLst>
              </p:cNvPr>
              <p:cNvCxnSpPr/>
              <p:nvPr/>
            </p:nvCxnSpPr>
            <p:spPr>
              <a:xfrm>
                <a:off x="3875314" y="2819400"/>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9A6985B-DBC7-43AF-B341-0D98D368965C}"/>
                  </a:ext>
                </a:extLst>
              </p:cNvPr>
              <p:cNvCxnSpPr/>
              <p:nvPr/>
            </p:nvCxnSpPr>
            <p:spPr>
              <a:xfrm>
                <a:off x="3348445" y="3435531"/>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3B4F90-D2EC-473F-9719-EFAF55510943}"/>
                  </a:ext>
                </a:extLst>
              </p:cNvPr>
              <p:cNvCxnSpPr/>
              <p:nvPr/>
            </p:nvCxnSpPr>
            <p:spPr>
              <a:xfrm>
                <a:off x="3429000" y="3352800"/>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ED248DF-5C67-4D4A-9937-26384E1F27CF}"/>
                  </a:ext>
                </a:extLst>
              </p:cNvPr>
              <p:cNvCxnSpPr/>
              <p:nvPr/>
            </p:nvCxnSpPr>
            <p:spPr>
              <a:xfrm>
                <a:off x="3476625" y="3276600"/>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93D40AF-7035-4689-A60D-8AAA8BAC9D35}"/>
                  </a:ext>
                </a:extLst>
              </p:cNvPr>
              <p:cNvCxnSpPr/>
              <p:nvPr/>
            </p:nvCxnSpPr>
            <p:spPr>
              <a:xfrm>
                <a:off x="3550920" y="3200400"/>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CD961A5-DE56-47ED-94E0-D846E09080C7}"/>
                  </a:ext>
                </a:extLst>
              </p:cNvPr>
              <p:cNvCxnSpPr/>
              <p:nvPr/>
            </p:nvCxnSpPr>
            <p:spPr>
              <a:xfrm>
                <a:off x="3636917" y="3124200"/>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C697F5A-4D2A-4C71-9E00-9375BCC29D65}"/>
                  </a:ext>
                </a:extLst>
              </p:cNvPr>
              <p:cNvCxnSpPr/>
              <p:nvPr/>
            </p:nvCxnSpPr>
            <p:spPr>
              <a:xfrm>
                <a:off x="3677194" y="3048000"/>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85C1CB1-1DC6-4558-9983-5CE4771F798E}"/>
                  </a:ext>
                </a:extLst>
              </p:cNvPr>
              <p:cNvCxnSpPr/>
              <p:nvPr/>
            </p:nvCxnSpPr>
            <p:spPr>
              <a:xfrm>
                <a:off x="3748769" y="2971800"/>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F2928FB-737B-47C9-B4B0-822328323D4D}"/>
                  </a:ext>
                </a:extLst>
              </p:cNvPr>
              <p:cNvCxnSpPr/>
              <p:nvPr/>
            </p:nvCxnSpPr>
            <p:spPr>
              <a:xfrm>
                <a:off x="3809999" y="2895600"/>
                <a:ext cx="177437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37CE5859-4BA8-40B9-BEE8-42EC0370A043}"/>
                </a:ext>
              </a:extLst>
            </p:cNvPr>
            <p:cNvSpPr/>
            <p:nvPr/>
          </p:nvSpPr>
          <p:spPr>
            <a:xfrm>
              <a:off x="7315200" y="1752600"/>
              <a:ext cx="206829" cy="4267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900DD7E-7636-43DE-80B0-E114790CBE8A}"/>
                </a:ext>
              </a:extLst>
            </p:cNvPr>
            <p:cNvSpPr/>
            <p:nvPr/>
          </p:nvSpPr>
          <p:spPr>
            <a:xfrm>
              <a:off x="1447800" y="5867400"/>
              <a:ext cx="5943600" cy="265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1281475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7C2DE-80E6-4537-AE10-E99A67656F9B}"/>
              </a:ext>
            </a:extLst>
          </p:cNvPr>
          <p:cNvSpPr>
            <a:spLocks noGrp="1"/>
          </p:cNvSpPr>
          <p:nvPr>
            <p:ph type="title"/>
          </p:nvPr>
        </p:nvSpPr>
        <p:spPr>
          <a:xfrm>
            <a:off x="457200" y="228600"/>
            <a:ext cx="7086600" cy="944562"/>
          </a:xfrm>
        </p:spPr>
        <p:txBody>
          <a:bodyPr/>
          <a:lstStyle/>
          <a:p>
            <a:r>
              <a:rPr lang="en-US" sz="3600" dirty="0"/>
              <a:t>Each Detector Is Projected onto the Earth to Create a Single GSD</a:t>
            </a:r>
          </a:p>
        </p:txBody>
      </p:sp>
      <p:cxnSp>
        <p:nvCxnSpPr>
          <p:cNvPr id="5" name="Straight Connector 4">
            <a:extLst>
              <a:ext uri="{FF2B5EF4-FFF2-40B4-BE49-F238E27FC236}">
                <a16:creationId xmlns:a16="http://schemas.microsoft.com/office/drawing/2014/main" id="{B6C5A34F-000C-4EEB-8D2A-A8030F143EEE}"/>
              </a:ext>
            </a:extLst>
          </p:cNvPr>
          <p:cNvCxnSpPr>
            <a:cxnSpLocks/>
            <a:stCxn id="13" idx="2"/>
          </p:cNvCxnSpPr>
          <p:nvPr/>
        </p:nvCxnSpPr>
        <p:spPr>
          <a:xfrm>
            <a:off x="4219390" y="1626313"/>
            <a:ext cx="962218" cy="40886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A2A0F00-394A-45CC-A7E1-EE54923B88F1}"/>
              </a:ext>
            </a:extLst>
          </p:cNvPr>
          <p:cNvCxnSpPr/>
          <p:nvPr/>
        </p:nvCxnSpPr>
        <p:spPr>
          <a:xfrm flipH="1">
            <a:off x="3505208" y="1600200"/>
            <a:ext cx="1066800" cy="41148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Flowchart: Data 10">
            <a:extLst>
              <a:ext uri="{FF2B5EF4-FFF2-40B4-BE49-F238E27FC236}">
                <a16:creationId xmlns:a16="http://schemas.microsoft.com/office/drawing/2014/main" id="{C721DA89-23F8-48C0-B5AF-717711780D54}"/>
              </a:ext>
            </a:extLst>
          </p:cNvPr>
          <p:cNvSpPr/>
          <p:nvPr/>
        </p:nvSpPr>
        <p:spPr>
          <a:xfrm>
            <a:off x="3276608" y="5600700"/>
            <a:ext cx="2133600" cy="1905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Data 12">
            <a:extLst>
              <a:ext uri="{FF2B5EF4-FFF2-40B4-BE49-F238E27FC236}">
                <a16:creationId xmlns:a16="http://schemas.microsoft.com/office/drawing/2014/main" id="{30B5C3FF-FD1D-49DD-A350-C04BE5DA8F32}"/>
              </a:ext>
            </a:extLst>
          </p:cNvPr>
          <p:cNvSpPr/>
          <p:nvPr/>
        </p:nvSpPr>
        <p:spPr>
          <a:xfrm>
            <a:off x="4171744" y="1588213"/>
            <a:ext cx="476464" cy="762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D4B83B91-1A23-42B2-9596-7A642B22E7D1}"/>
              </a:ext>
            </a:extLst>
          </p:cNvPr>
          <p:cNvCxnSpPr/>
          <p:nvPr/>
        </p:nvCxnSpPr>
        <p:spPr>
          <a:xfrm>
            <a:off x="7391408" y="1626313"/>
            <a:ext cx="0" cy="659687"/>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755EBBE-5FA0-40DA-AD17-70F2CCEC8C1E}"/>
              </a:ext>
            </a:extLst>
          </p:cNvPr>
          <p:cNvCxnSpPr>
            <a:cxnSpLocks/>
          </p:cNvCxnSpPr>
          <p:nvPr/>
        </p:nvCxnSpPr>
        <p:spPr>
          <a:xfrm>
            <a:off x="7391408" y="2286000"/>
            <a:ext cx="0" cy="3314700"/>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Flowchart: Data 19">
            <a:extLst>
              <a:ext uri="{FF2B5EF4-FFF2-40B4-BE49-F238E27FC236}">
                <a16:creationId xmlns:a16="http://schemas.microsoft.com/office/drawing/2014/main" id="{DA71199D-F35F-416F-9ED7-342BC59D71E9}"/>
              </a:ext>
            </a:extLst>
          </p:cNvPr>
          <p:cNvSpPr/>
          <p:nvPr/>
        </p:nvSpPr>
        <p:spPr>
          <a:xfrm>
            <a:off x="3638344" y="1600200"/>
            <a:ext cx="476464" cy="762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Data 21">
            <a:extLst>
              <a:ext uri="{FF2B5EF4-FFF2-40B4-BE49-F238E27FC236}">
                <a16:creationId xmlns:a16="http://schemas.microsoft.com/office/drawing/2014/main" id="{FCE49AA2-CD9B-4222-89DA-FA2B48A0DABC}"/>
              </a:ext>
            </a:extLst>
          </p:cNvPr>
          <p:cNvSpPr/>
          <p:nvPr/>
        </p:nvSpPr>
        <p:spPr>
          <a:xfrm>
            <a:off x="4724408" y="1600200"/>
            <a:ext cx="476464" cy="762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Data 23">
            <a:extLst>
              <a:ext uri="{FF2B5EF4-FFF2-40B4-BE49-F238E27FC236}">
                <a16:creationId xmlns:a16="http://schemas.microsoft.com/office/drawing/2014/main" id="{793ADCB6-E34D-46F7-8153-AE1B5045A2D7}"/>
              </a:ext>
            </a:extLst>
          </p:cNvPr>
          <p:cNvSpPr/>
          <p:nvPr/>
        </p:nvSpPr>
        <p:spPr>
          <a:xfrm>
            <a:off x="1371608" y="5600700"/>
            <a:ext cx="2133600" cy="1905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Data 25">
            <a:extLst>
              <a:ext uri="{FF2B5EF4-FFF2-40B4-BE49-F238E27FC236}">
                <a16:creationId xmlns:a16="http://schemas.microsoft.com/office/drawing/2014/main" id="{7134E6EE-5E31-4420-9467-27A6CD3C57B5}"/>
              </a:ext>
            </a:extLst>
          </p:cNvPr>
          <p:cNvSpPr/>
          <p:nvPr/>
        </p:nvSpPr>
        <p:spPr>
          <a:xfrm>
            <a:off x="5181608" y="5600700"/>
            <a:ext cx="2133600" cy="1905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DD525E0C-3E7C-49DC-AF87-8F894F032B9F}"/>
              </a:ext>
            </a:extLst>
          </p:cNvPr>
          <p:cNvCxnSpPr>
            <a:stCxn id="20" idx="5"/>
            <a:endCxn id="24" idx="2"/>
          </p:cNvCxnSpPr>
          <p:nvPr/>
        </p:nvCxnSpPr>
        <p:spPr>
          <a:xfrm flipH="1">
            <a:off x="1584968" y="1638300"/>
            <a:ext cx="2482194" cy="40576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79B74D0-3600-434E-9734-5938FFA8B3D3}"/>
              </a:ext>
            </a:extLst>
          </p:cNvPr>
          <p:cNvCxnSpPr>
            <a:stCxn id="20" idx="2"/>
            <a:endCxn id="24" idx="5"/>
          </p:cNvCxnSpPr>
          <p:nvPr/>
        </p:nvCxnSpPr>
        <p:spPr>
          <a:xfrm flipH="1">
            <a:off x="3291848" y="1638300"/>
            <a:ext cx="394142" cy="40576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1015C9-944C-4A79-887C-F8E01008C697}"/>
              </a:ext>
            </a:extLst>
          </p:cNvPr>
          <p:cNvCxnSpPr>
            <a:stCxn id="22" idx="5"/>
            <a:endCxn id="26" idx="2"/>
          </p:cNvCxnSpPr>
          <p:nvPr/>
        </p:nvCxnSpPr>
        <p:spPr>
          <a:xfrm>
            <a:off x="5153226" y="1638300"/>
            <a:ext cx="241742" cy="40576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9E6DD61-D3B8-4AFD-B833-75994C14FD86}"/>
              </a:ext>
            </a:extLst>
          </p:cNvPr>
          <p:cNvCxnSpPr>
            <a:stCxn id="22" idx="2"/>
            <a:endCxn id="26" idx="5"/>
          </p:cNvCxnSpPr>
          <p:nvPr/>
        </p:nvCxnSpPr>
        <p:spPr>
          <a:xfrm>
            <a:off x="4772054" y="1638300"/>
            <a:ext cx="2329794" cy="40576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04D294E8-999D-4FCF-AE06-545055B99946}"/>
              </a:ext>
            </a:extLst>
          </p:cNvPr>
          <p:cNvSpPr/>
          <p:nvPr/>
        </p:nvSpPr>
        <p:spPr>
          <a:xfrm>
            <a:off x="2743208" y="2209800"/>
            <a:ext cx="3429000" cy="3048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86EF48B1-4A81-4ADE-AFE5-0C68ED9E8320}"/>
              </a:ext>
            </a:extLst>
          </p:cNvPr>
          <p:cNvSpPr txBox="1"/>
          <p:nvPr/>
        </p:nvSpPr>
        <p:spPr>
          <a:xfrm>
            <a:off x="7447938" y="1784350"/>
            <a:ext cx="1159292" cy="307777"/>
          </a:xfrm>
          <a:prstGeom prst="rect">
            <a:avLst/>
          </a:prstGeom>
          <a:noFill/>
        </p:spPr>
        <p:txBody>
          <a:bodyPr wrap="none" rtlCol="0">
            <a:spAutoFit/>
          </a:bodyPr>
          <a:lstStyle/>
          <a:p>
            <a:r>
              <a:rPr lang="en-US" sz="1400" dirty="0"/>
              <a:t>Focal length</a:t>
            </a:r>
          </a:p>
        </p:txBody>
      </p:sp>
      <p:sp>
        <p:nvSpPr>
          <p:cNvPr id="38" name="TextBox 37">
            <a:extLst>
              <a:ext uri="{FF2B5EF4-FFF2-40B4-BE49-F238E27FC236}">
                <a16:creationId xmlns:a16="http://schemas.microsoft.com/office/drawing/2014/main" id="{4B6668DF-97E6-40DE-A23E-BBCE29E15254}"/>
              </a:ext>
            </a:extLst>
          </p:cNvPr>
          <p:cNvSpPr txBox="1"/>
          <p:nvPr/>
        </p:nvSpPr>
        <p:spPr>
          <a:xfrm>
            <a:off x="7476967" y="3421742"/>
            <a:ext cx="1667033" cy="523220"/>
          </a:xfrm>
          <a:prstGeom prst="rect">
            <a:avLst/>
          </a:prstGeom>
          <a:noFill/>
        </p:spPr>
        <p:txBody>
          <a:bodyPr wrap="square" rtlCol="0">
            <a:spAutoFit/>
          </a:bodyPr>
          <a:lstStyle/>
          <a:p>
            <a:r>
              <a:rPr lang="en-US" sz="1400" dirty="0"/>
              <a:t>Altitude/Distance to ground</a:t>
            </a:r>
          </a:p>
        </p:txBody>
      </p:sp>
      <p:cxnSp>
        <p:nvCxnSpPr>
          <p:cNvPr id="40" name="Straight Arrow Connector 39">
            <a:extLst>
              <a:ext uri="{FF2B5EF4-FFF2-40B4-BE49-F238E27FC236}">
                <a16:creationId xmlns:a16="http://schemas.microsoft.com/office/drawing/2014/main" id="{55FA57E6-2111-46BE-8CE6-2F052B6A4149}"/>
              </a:ext>
            </a:extLst>
          </p:cNvPr>
          <p:cNvCxnSpPr/>
          <p:nvPr/>
        </p:nvCxnSpPr>
        <p:spPr>
          <a:xfrm>
            <a:off x="3200408" y="6019800"/>
            <a:ext cx="1828800" cy="0"/>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50C17BD5-001A-4B17-8B13-F2ED55CC421E}"/>
              </a:ext>
            </a:extLst>
          </p:cNvPr>
          <p:cNvSpPr txBox="1"/>
          <p:nvPr/>
        </p:nvSpPr>
        <p:spPr>
          <a:xfrm>
            <a:off x="2793408" y="6106498"/>
            <a:ext cx="2743059" cy="307777"/>
          </a:xfrm>
          <a:prstGeom prst="rect">
            <a:avLst/>
          </a:prstGeom>
          <a:noFill/>
        </p:spPr>
        <p:txBody>
          <a:bodyPr wrap="none" rtlCol="0">
            <a:spAutoFit/>
          </a:bodyPr>
          <a:lstStyle/>
          <a:p>
            <a:r>
              <a:rPr lang="en-US" sz="1400" dirty="0"/>
              <a:t>Ground Sample Distance (GSD)</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4343339-EB44-4106-9B70-31A160AFC15F}"/>
                  </a:ext>
                </a:extLst>
              </p:cNvPr>
              <p:cNvSpPr txBox="1"/>
              <p:nvPr/>
            </p:nvSpPr>
            <p:spPr>
              <a:xfrm>
                <a:off x="228600" y="3164502"/>
                <a:ext cx="2576026" cy="439800"/>
              </a:xfrm>
              <a:prstGeom prst="rect">
                <a:avLst/>
              </a:prstGeom>
              <a:noFill/>
            </p:spPr>
            <p:txBody>
              <a:bodyPr wrap="none" lIns="0" tIns="0" rIns="0" bIns="0" rtlCol="0">
                <a:spAutoFit/>
              </a:bodyPr>
              <a:lstStyle/>
              <a:p>
                <a:r>
                  <a:rPr lang="en-US" b="1" dirty="0"/>
                  <a:t>GSD</a:t>
                </a:r>
                <a14:m>
                  <m:oMath xmlns:m="http://schemas.openxmlformats.org/officeDocument/2006/math">
                    <m:r>
                      <a:rPr lang="en-US" b="1" i="1" smtClean="0">
                        <a:latin typeface="Cambria Math" panose="02040503050406030204" pitchFamily="18" charset="0"/>
                      </a:rPr>
                      <m:t>=</m:t>
                    </m:r>
                    <m:f>
                      <m:fPr>
                        <m:ctrlPr>
                          <a:rPr lang="en-US" b="1" i="1" smtClean="0">
                            <a:latin typeface="Cambria Math" panose="02040503050406030204" pitchFamily="18" charset="0"/>
                          </a:rPr>
                        </m:ctrlPr>
                      </m:fPr>
                      <m:num>
                        <m:r>
                          <a:rPr lang="en-US" b="1" i="1" smtClean="0">
                            <a:latin typeface="Cambria Math" panose="02040503050406030204" pitchFamily="18" charset="0"/>
                          </a:rPr>
                          <m:t>𝒅𝒆𝒕𝒆𝒄𝒕𝒐𝒓</m:t>
                        </m:r>
                        <m:r>
                          <a:rPr lang="en-US" b="1" i="1" smtClean="0">
                            <a:latin typeface="Cambria Math" panose="02040503050406030204" pitchFamily="18" charset="0"/>
                          </a:rPr>
                          <m:t> </m:t>
                        </m:r>
                        <m:r>
                          <a:rPr lang="en-US" b="1" i="1" smtClean="0">
                            <a:latin typeface="Cambria Math" panose="02040503050406030204" pitchFamily="18" charset="0"/>
                          </a:rPr>
                          <m:t>𝒔𝒊𝒛𝒆</m:t>
                        </m:r>
                        <m:r>
                          <a:rPr lang="en-US" b="1" i="1" smtClean="0">
                            <a:latin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𝒂𝒍𝒕𝒊𝒕𝒖𝒅𝒆</m:t>
                        </m:r>
                      </m:num>
                      <m:den>
                        <m:r>
                          <a:rPr lang="en-US" b="1" i="1" smtClean="0">
                            <a:latin typeface="Cambria Math" panose="02040503050406030204" pitchFamily="18" charset="0"/>
                          </a:rPr>
                          <m:t>𝒇𝒐𝒄𝒂𝒍</m:t>
                        </m:r>
                        <m:r>
                          <a:rPr lang="en-US" b="1" i="1" smtClean="0">
                            <a:latin typeface="Cambria Math" panose="02040503050406030204" pitchFamily="18" charset="0"/>
                          </a:rPr>
                          <m:t> </m:t>
                        </m:r>
                        <m:r>
                          <a:rPr lang="en-US" b="1" i="1" smtClean="0">
                            <a:latin typeface="Cambria Math" panose="02040503050406030204" pitchFamily="18" charset="0"/>
                          </a:rPr>
                          <m:t>𝒍𝒆𝒏𝒈𝒕𝒉</m:t>
                        </m:r>
                      </m:den>
                    </m:f>
                  </m:oMath>
                </a14:m>
                <a:endParaRPr lang="en-US" b="1" dirty="0"/>
              </a:p>
            </p:txBody>
          </p:sp>
        </mc:Choice>
        <mc:Fallback xmlns="">
          <p:sp>
            <p:nvSpPr>
              <p:cNvPr id="3" name="TextBox 2">
                <a:extLst>
                  <a:ext uri="{FF2B5EF4-FFF2-40B4-BE49-F238E27FC236}">
                    <a16:creationId xmlns:a16="http://schemas.microsoft.com/office/drawing/2014/main" id="{74343339-EB44-4106-9B70-31A160AFC15F}"/>
                  </a:ext>
                </a:extLst>
              </p:cNvPr>
              <p:cNvSpPr txBox="1">
                <a:spLocks noRot="1" noChangeAspect="1" noMove="1" noResize="1" noEditPoints="1" noAdjustHandles="1" noChangeArrowheads="1" noChangeShapeType="1" noTextEdit="1"/>
              </p:cNvSpPr>
              <p:nvPr/>
            </p:nvSpPr>
            <p:spPr>
              <a:xfrm>
                <a:off x="228600" y="3164502"/>
                <a:ext cx="2576026" cy="439800"/>
              </a:xfrm>
              <a:prstGeom prst="rect">
                <a:avLst/>
              </a:prstGeom>
              <a:blipFill>
                <a:blip r:embed="rId2"/>
                <a:stretch>
                  <a:fillRect l="-5687" t="-2778" r="-1896" b="-1944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8A525F6A-9352-4742-800A-1821A5B31084}"/>
              </a:ext>
            </a:extLst>
          </p:cNvPr>
          <p:cNvSpPr txBox="1"/>
          <p:nvPr/>
        </p:nvSpPr>
        <p:spPr>
          <a:xfrm>
            <a:off x="189659" y="2226245"/>
            <a:ext cx="1890326" cy="369332"/>
          </a:xfrm>
          <a:prstGeom prst="rect">
            <a:avLst/>
          </a:prstGeom>
          <a:noFill/>
        </p:spPr>
        <p:txBody>
          <a:bodyPr wrap="none" rtlCol="0">
            <a:spAutoFit/>
          </a:bodyPr>
          <a:lstStyle/>
          <a:p>
            <a:r>
              <a:rPr lang="en-US" dirty="0"/>
              <a:t>Similar Triangles</a:t>
            </a:r>
          </a:p>
        </p:txBody>
      </p:sp>
      <p:sp>
        <p:nvSpPr>
          <p:cNvPr id="6" name="TextBox 5">
            <a:extLst>
              <a:ext uri="{FF2B5EF4-FFF2-40B4-BE49-F238E27FC236}">
                <a16:creationId xmlns:a16="http://schemas.microsoft.com/office/drawing/2014/main" id="{459BCF0A-4E86-4FA6-88FE-99829E28DE43}"/>
              </a:ext>
            </a:extLst>
          </p:cNvPr>
          <p:cNvSpPr txBox="1"/>
          <p:nvPr/>
        </p:nvSpPr>
        <p:spPr>
          <a:xfrm>
            <a:off x="186571" y="1706562"/>
            <a:ext cx="3421129" cy="369332"/>
          </a:xfrm>
          <a:prstGeom prst="rect">
            <a:avLst/>
          </a:prstGeom>
          <a:noFill/>
        </p:spPr>
        <p:txBody>
          <a:bodyPr wrap="none" rtlCol="0">
            <a:spAutoFit/>
          </a:bodyPr>
          <a:lstStyle/>
          <a:p>
            <a:r>
              <a:rPr lang="en-US" dirty="0"/>
              <a:t>This is called “geometric optics”</a:t>
            </a:r>
          </a:p>
        </p:txBody>
      </p:sp>
      <p:sp>
        <p:nvSpPr>
          <p:cNvPr id="8" name="TextBox 7">
            <a:extLst>
              <a:ext uri="{FF2B5EF4-FFF2-40B4-BE49-F238E27FC236}">
                <a16:creationId xmlns:a16="http://schemas.microsoft.com/office/drawing/2014/main" id="{E2D0E222-6215-477E-9B98-60FD19A219AD}"/>
              </a:ext>
            </a:extLst>
          </p:cNvPr>
          <p:cNvSpPr txBox="1"/>
          <p:nvPr/>
        </p:nvSpPr>
        <p:spPr>
          <a:xfrm>
            <a:off x="6255785" y="2190750"/>
            <a:ext cx="870751" cy="307777"/>
          </a:xfrm>
          <a:prstGeom prst="rect">
            <a:avLst/>
          </a:prstGeom>
          <a:noFill/>
        </p:spPr>
        <p:txBody>
          <a:bodyPr wrap="none" rtlCol="0">
            <a:spAutoFit/>
          </a:bodyPr>
          <a:lstStyle/>
          <a:p>
            <a:r>
              <a:rPr lang="en-US" sz="1400" dirty="0"/>
              <a:t>Aperture</a:t>
            </a:r>
          </a:p>
        </p:txBody>
      </p:sp>
    </p:spTree>
    <p:extLst>
      <p:ext uri="{BB962C8B-B14F-4D97-AF65-F5344CB8AC3E}">
        <p14:creationId xmlns:p14="http://schemas.microsoft.com/office/powerpoint/2010/main" val="21007603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50F81-EC53-43C7-AFE0-25D6B1266620}"/>
              </a:ext>
            </a:extLst>
          </p:cNvPr>
          <p:cNvSpPr>
            <a:spLocks noGrp="1"/>
          </p:cNvSpPr>
          <p:nvPr>
            <p:ph type="title"/>
          </p:nvPr>
        </p:nvSpPr>
        <p:spPr/>
        <p:txBody>
          <a:bodyPr/>
          <a:lstStyle/>
          <a:p>
            <a:r>
              <a:rPr lang="en-US" sz="3200" dirty="0"/>
              <a:t>Geometric Optics Isn’t the End of the Story</a:t>
            </a:r>
          </a:p>
        </p:txBody>
      </p:sp>
      <p:pic>
        <p:nvPicPr>
          <p:cNvPr id="7" name="Picture 6">
            <a:extLst>
              <a:ext uri="{FF2B5EF4-FFF2-40B4-BE49-F238E27FC236}">
                <a16:creationId xmlns:a16="http://schemas.microsoft.com/office/drawing/2014/main" id="{5A26EB62-2411-47F3-9A40-A3DDA8EB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 y="4451570"/>
            <a:ext cx="4396977" cy="1463796"/>
          </a:xfrm>
          <a:prstGeom prst="rect">
            <a:avLst/>
          </a:prstGeom>
        </p:spPr>
      </p:pic>
      <p:pic>
        <p:nvPicPr>
          <p:cNvPr id="10" name="Picture 9">
            <a:extLst>
              <a:ext uri="{FF2B5EF4-FFF2-40B4-BE49-F238E27FC236}">
                <a16:creationId xmlns:a16="http://schemas.microsoft.com/office/drawing/2014/main" id="{510ED0AB-2B83-46E3-843A-75160DF3C5BD}"/>
              </a:ext>
            </a:extLst>
          </p:cNvPr>
          <p:cNvPicPr>
            <a:picLocks noChangeAspect="1"/>
          </p:cNvPicPr>
          <p:nvPr/>
        </p:nvPicPr>
        <p:blipFill>
          <a:blip r:embed="rId3"/>
          <a:stretch>
            <a:fillRect/>
          </a:stretch>
        </p:blipFill>
        <p:spPr>
          <a:xfrm>
            <a:off x="533401" y="3092302"/>
            <a:ext cx="5029200" cy="1247467"/>
          </a:xfrm>
          <a:prstGeom prst="rect">
            <a:avLst/>
          </a:prstGeom>
        </p:spPr>
      </p:pic>
      <p:sp>
        <p:nvSpPr>
          <p:cNvPr id="11" name="TextBox 10">
            <a:extLst>
              <a:ext uri="{FF2B5EF4-FFF2-40B4-BE49-F238E27FC236}">
                <a16:creationId xmlns:a16="http://schemas.microsoft.com/office/drawing/2014/main" id="{4F50F6B9-9A5D-42F4-A114-FA780216D69C}"/>
              </a:ext>
            </a:extLst>
          </p:cNvPr>
          <p:cNvSpPr txBox="1"/>
          <p:nvPr/>
        </p:nvSpPr>
        <p:spPr>
          <a:xfrm>
            <a:off x="301761" y="1447800"/>
            <a:ext cx="8689839" cy="1200329"/>
          </a:xfrm>
          <a:prstGeom prst="rect">
            <a:avLst/>
          </a:prstGeom>
          <a:noFill/>
        </p:spPr>
        <p:txBody>
          <a:bodyPr wrap="square" rtlCol="0">
            <a:spAutoFit/>
          </a:bodyPr>
          <a:lstStyle/>
          <a:p>
            <a:pPr marL="285750" indent="-285750">
              <a:buFont typeface="Arial" panose="020B0604020202020204" pitchFamily="34" charset="0"/>
              <a:buChar char="•"/>
            </a:pPr>
            <a:r>
              <a:rPr lang="en-US" dirty="0"/>
              <a:t>The aperture creates a diffraction pattern that limits the sharpness of an image</a:t>
            </a:r>
          </a:p>
          <a:p>
            <a:pPr marL="285750" indent="-285750">
              <a:buFont typeface="Arial" panose="020B0604020202020204" pitchFamily="34" charset="0"/>
              <a:buChar char="•"/>
            </a:pPr>
            <a:r>
              <a:rPr lang="en-US" dirty="0"/>
              <a:t>The Point Spread Function (PSF) is a description of the minimum size and shape of point imaged by optics</a:t>
            </a:r>
          </a:p>
          <a:p>
            <a:pPr marL="285750" indent="-285750">
              <a:buFont typeface="Arial" panose="020B0604020202020204" pitchFamily="34" charset="0"/>
              <a:buChar char="•"/>
            </a:pPr>
            <a:r>
              <a:rPr lang="en-US" dirty="0"/>
              <a:t>A perfectly circular aperture creates an “Airy Disk”, sometimes called a blur circle</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BBC50E4-B25A-418E-AE64-429658C45DA7}"/>
                  </a:ext>
                </a:extLst>
              </p:cNvPr>
              <p:cNvSpPr txBox="1"/>
              <p:nvPr/>
            </p:nvSpPr>
            <p:spPr>
              <a:xfrm>
                <a:off x="762000" y="2667000"/>
                <a:ext cx="5622470" cy="369332"/>
              </a:xfrm>
              <a:prstGeom prst="rect">
                <a:avLst/>
              </a:prstGeom>
              <a:noFill/>
            </p:spPr>
            <p:txBody>
              <a:bodyPr wrap="square">
                <a:spAutoFit/>
              </a:bodyPr>
              <a:lstStyle/>
              <a:p>
                <a:r>
                  <a:rPr lang="en-US" dirty="0"/>
                  <a:t>Blur Circle Diameter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𝑤𝑎𝑣𝑒𝑙𝑒𝑛𝑔𝑡h</m:t>
                    </m:r>
                    <m:r>
                      <a:rPr lang="en-US" b="0" i="1" smtClean="0">
                        <a:latin typeface="Cambria Math" panose="02040503050406030204" pitchFamily="18" charset="0"/>
                      </a:rPr>
                      <m:t> ∙ </m:t>
                    </m:r>
                    <m:r>
                      <a:rPr lang="en-US" b="0" i="1" smtClean="0">
                        <a:latin typeface="Cambria Math" panose="02040503050406030204" pitchFamily="18" charset="0"/>
                      </a:rPr>
                      <m:t>𝑓</m:t>
                    </m:r>
                    <m:r>
                      <a:rPr lang="en-US" b="0" i="1" smtClean="0">
                        <a:latin typeface="Cambria Math" panose="02040503050406030204" pitchFamily="18" charset="0"/>
                      </a:rPr>
                      <m:t> </m:t>
                    </m:r>
                    <m:r>
                      <a:rPr lang="en-US" b="0" i="1" smtClean="0">
                        <a:latin typeface="Cambria Math" panose="02040503050406030204" pitchFamily="18" charset="0"/>
                      </a:rPr>
                      <m:t>𝑛𝑢𝑚𝑏𝑒𝑟</m:t>
                    </m:r>
                  </m:oMath>
                </a14:m>
                <a:endParaRPr lang="en-US" dirty="0"/>
              </a:p>
            </p:txBody>
          </p:sp>
        </mc:Choice>
        <mc:Fallback xmlns="">
          <p:sp>
            <p:nvSpPr>
              <p:cNvPr id="13" name="TextBox 12">
                <a:extLst>
                  <a:ext uri="{FF2B5EF4-FFF2-40B4-BE49-F238E27FC236}">
                    <a16:creationId xmlns:a16="http://schemas.microsoft.com/office/drawing/2014/main" id="{5BBC50E4-B25A-418E-AE64-429658C45DA7}"/>
                  </a:ext>
                </a:extLst>
              </p:cNvPr>
              <p:cNvSpPr txBox="1">
                <a:spLocks noRot="1" noChangeAspect="1" noMove="1" noResize="1" noEditPoints="1" noAdjustHandles="1" noChangeArrowheads="1" noChangeShapeType="1" noTextEdit="1"/>
              </p:cNvSpPr>
              <p:nvPr/>
            </p:nvSpPr>
            <p:spPr>
              <a:xfrm>
                <a:off x="762000" y="2667000"/>
                <a:ext cx="5622470" cy="369332"/>
              </a:xfrm>
              <a:prstGeom prst="rect">
                <a:avLst/>
              </a:prstGeom>
              <a:blipFill>
                <a:blip r:embed="rId4"/>
                <a:stretch>
                  <a:fillRect l="-868" t="-10000" b="-2500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670A749E-CAE1-4D2A-B1CA-D508EEAA47F6}"/>
              </a:ext>
            </a:extLst>
          </p:cNvPr>
          <p:cNvSpPr txBox="1"/>
          <p:nvPr/>
        </p:nvSpPr>
        <p:spPr>
          <a:xfrm>
            <a:off x="5257800" y="3126045"/>
            <a:ext cx="2723823" cy="646331"/>
          </a:xfrm>
          <a:prstGeom prst="rect">
            <a:avLst/>
          </a:prstGeom>
          <a:noFill/>
        </p:spPr>
        <p:txBody>
          <a:bodyPr wrap="none" rtlCol="0">
            <a:spAutoFit/>
          </a:bodyPr>
          <a:lstStyle/>
          <a:p>
            <a:r>
              <a:rPr lang="en-US" dirty="0"/>
              <a:t>One and two blur circles </a:t>
            </a:r>
          </a:p>
          <a:p>
            <a:r>
              <a:rPr lang="en-US" dirty="0"/>
              <a:t>with monochromatic light</a:t>
            </a:r>
          </a:p>
        </p:txBody>
      </p:sp>
      <p:sp>
        <p:nvSpPr>
          <p:cNvPr id="16" name="TextBox 15">
            <a:extLst>
              <a:ext uri="{FF2B5EF4-FFF2-40B4-BE49-F238E27FC236}">
                <a16:creationId xmlns:a16="http://schemas.microsoft.com/office/drawing/2014/main" id="{2BC851F1-4B68-451A-B371-36BB41225A8D}"/>
              </a:ext>
            </a:extLst>
          </p:cNvPr>
          <p:cNvSpPr txBox="1"/>
          <p:nvPr/>
        </p:nvSpPr>
        <p:spPr>
          <a:xfrm>
            <a:off x="5247612" y="4477189"/>
            <a:ext cx="2723823" cy="646331"/>
          </a:xfrm>
          <a:prstGeom prst="rect">
            <a:avLst/>
          </a:prstGeom>
          <a:noFill/>
        </p:spPr>
        <p:txBody>
          <a:bodyPr wrap="none" rtlCol="0">
            <a:spAutoFit/>
          </a:bodyPr>
          <a:lstStyle/>
          <a:p>
            <a:r>
              <a:rPr lang="en-US" dirty="0"/>
              <a:t>One and two blur circles </a:t>
            </a:r>
          </a:p>
          <a:p>
            <a:r>
              <a:rPr lang="en-US" dirty="0"/>
              <a:t>with polychromatic light</a:t>
            </a:r>
          </a:p>
        </p:txBody>
      </p:sp>
      <p:sp>
        <p:nvSpPr>
          <p:cNvPr id="18" name="TextBox 17">
            <a:extLst>
              <a:ext uri="{FF2B5EF4-FFF2-40B4-BE49-F238E27FC236}">
                <a16:creationId xmlns:a16="http://schemas.microsoft.com/office/drawing/2014/main" id="{4BE315B6-1F5D-490E-8F8E-0A5A292E1C24}"/>
              </a:ext>
            </a:extLst>
          </p:cNvPr>
          <p:cNvSpPr txBox="1"/>
          <p:nvPr/>
        </p:nvSpPr>
        <p:spPr>
          <a:xfrm>
            <a:off x="457200" y="5876662"/>
            <a:ext cx="4648200" cy="923330"/>
          </a:xfrm>
          <a:prstGeom prst="rect">
            <a:avLst/>
          </a:prstGeom>
          <a:noFill/>
        </p:spPr>
        <p:txBody>
          <a:bodyPr wrap="square" rtlCol="0">
            <a:spAutoFit/>
          </a:bodyPr>
          <a:lstStyle/>
          <a:p>
            <a:r>
              <a:rPr lang="en-US" dirty="0"/>
              <a:t>The Rayleigh Criterion is the minimum separation distance where two points can be distinguished is called “resolution”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584B1F3-66BC-4EB1-A9B1-CE15585ADE54}"/>
                  </a:ext>
                </a:extLst>
              </p:cNvPr>
              <p:cNvSpPr txBox="1"/>
              <p:nvPr/>
            </p:nvSpPr>
            <p:spPr>
              <a:xfrm>
                <a:off x="5006577" y="6045923"/>
                <a:ext cx="3226268" cy="5725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m:t>
                      </m:r>
                      <m:f>
                        <m:fPr>
                          <m:ctrlPr>
                            <a:rPr lang="en-US" i="1" smtClean="0">
                              <a:latin typeface="Cambria Math" panose="02040503050406030204" pitchFamily="18" charset="0"/>
                            </a:rPr>
                          </m:ctrlPr>
                        </m:fPr>
                        <m:num>
                          <m:r>
                            <a:rPr lang="en-US" i="1">
                              <a:latin typeface="Cambria Math" panose="02040503050406030204" pitchFamily="18" charset="0"/>
                            </a:rPr>
                            <m:t>1.22</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𝑤𝑎𝑣𝑒𝑙𝑒𝑛𝑔𝑡h</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𝑎𝑙𝑡𝑖𝑡𝑢𝑑𝑒</m:t>
                          </m:r>
                        </m:num>
                        <m:den>
                          <m:r>
                            <a:rPr lang="en-US" b="0" i="1" smtClean="0">
                              <a:latin typeface="Cambria Math" panose="02040503050406030204" pitchFamily="18" charset="0"/>
                            </a:rPr>
                            <m:t>𝑎𝑝𝑒𝑟𝑡𝑢𝑟𝑒</m:t>
                          </m:r>
                        </m:den>
                      </m:f>
                    </m:oMath>
                  </m:oMathPara>
                </a14:m>
                <a:endParaRPr lang="en-US" dirty="0"/>
              </a:p>
            </p:txBody>
          </p:sp>
        </mc:Choice>
        <mc:Fallback xmlns="">
          <p:sp>
            <p:nvSpPr>
              <p:cNvPr id="3" name="TextBox 2">
                <a:extLst>
                  <a:ext uri="{FF2B5EF4-FFF2-40B4-BE49-F238E27FC236}">
                    <a16:creationId xmlns:a16="http://schemas.microsoft.com/office/drawing/2014/main" id="{6584B1F3-66BC-4EB1-A9B1-CE15585ADE54}"/>
                  </a:ext>
                </a:extLst>
              </p:cNvPr>
              <p:cNvSpPr txBox="1">
                <a:spLocks noRot="1" noChangeAspect="1" noMove="1" noResize="1" noEditPoints="1" noAdjustHandles="1" noChangeArrowheads="1" noChangeShapeType="1" noTextEdit="1"/>
              </p:cNvSpPr>
              <p:nvPr/>
            </p:nvSpPr>
            <p:spPr>
              <a:xfrm>
                <a:off x="5006577" y="6045923"/>
                <a:ext cx="3226268" cy="572593"/>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10630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086600" cy="944562"/>
          </a:xfrm>
        </p:spPr>
        <p:txBody>
          <a:bodyPr/>
          <a:lstStyle/>
          <a:p>
            <a:r>
              <a:rPr lang="en-US" sz="3600" dirty="0"/>
              <a:t>Always Pay Attention to the Relative Size of Resolution and GSD</a:t>
            </a:r>
          </a:p>
        </p:txBody>
      </p:sp>
      <p:pic>
        <p:nvPicPr>
          <p:cNvPr id="4" name="Picture 3" descr="SkySat_AutoA cropped.jpg"/>
          <p:cNvPicPr>
            <a:picLocks noChangeAspect="1"/>
          </p:cNvPicPr>
          <p:nvPr/>
        </p:nvPicPr>
        <p:blipFill>
          <a:blip r:embed="rId2" cstate="print"/>
          <a:stretch>
            <a:fillRect/>
          </a:stretch>
        </p:blipFill>
        <p:spPr>
          <a:xfrm>
            <a:off x="2901696" y="1447799"/>
            <a:ext cx="3481332" cy="2438401"/>
          </a:xfrm>
          <a:prstGeom prst="rect">
            <a:avLst/>
          </a:prstGeom>
        </p:spPr>
      </p:pic>
      <p:pic>
        <p:nvPicPr>
          <p:cNvPr id="5" name="Picture 4" descr="SkySat_AutoA cropped blurred.jpg"/>
          <p:cNvPicPr>
            <a:picLocks noChangeAspect="1"/>
          </p:cNvPicPr>
          <p:nvPr/>
        </p:nvPicPr>
        <p:blipFill>
          <a:blip r:embed="rId3" cstate="print"/>
          <a:stretch>
            <a:fillRect/>
          </a:stretch>
        </p:blipFill>
        <p:spPr>
          <a:xfrm>
            <a:off x="720687" y="3962400"/>
            <a:ext cx="3698913" cy="2590800"/>
          </a:xfrm>
          <a:prstGeom prst="rect">
            <a:avLst/>
          </a:prstGeom>
        </p:spPr>
      </p:pic>
      <p:pic>
        <p:nvPicPr>
          <p:cNvPr id="6" name="Picture 5" descr="SkySat_AutoA cropped pixelized.jpg"/>
          <p:cNvPicPr>
            <a:picLocks noChangeAspect="1"/>
          </p:cNvPicPr>
          <p:nvPr/>
        </p:nvPicPr>
        <p:blipFill>
          <a:blip r:embed="rId4" cstate="print"/>
          <a:stretch>
            <a:fillRect/>
          </a:stretch>
        </p:blipFill>
        <p:spPr>
          <a:xfrm>
            <a:off x="4724399" y="3962400"/>
            <a:ext cx="3698913" cy="2590800"/>
          </a:xfrm>
          <a:prstGeom prst="rect">
            <a:avLst/>
          </a:prstGeom>
        </p:spPr>
      </p:pic>
      <p:sp>
        <p:nvSpPr>
          <p:cNvPr id="7" name="TextBox 6"/>
          <p:cNvSpPr txBox="1"/>
          <p:nvPr/>
        </p:nvSpPr>
        <p:spPr>
          <a:xfrm>
            <a:off x="588103" y="2937234"/>
            <a:ext cx="2295821" cy="954107"/>
          </a:xfrm>
          <a:prstGeom prst="rect">
            <a:avLst/>
          </a:prstGeom>
          <a:noFill/>
        </p:spPr>
        <p:txBody>
          <a:bodyPr wrap="none" rtlCol="0">
            <a:spAutoFit/>
          </a:bodyPr>
          <a:lstStyle/>
          <a:p>
            <a:r>
              <a:rPr lang="en-US" sz="1400" dirty="0"/>
              <a:t>Aperture too small</a:t>
            </a:r>
          </a:p>
          <a:p>
            <a:r>
              <a:rPr lang="en-US" sz="1400" dirty="0"/>
              <a:t>Low resolution, small GSD</a:t>
            </a:r>
          </a:p>
          <a:p>
            <a:r>
              <a:rPr lang="en-US" sz="1400" dirty="0"/>
              <a:t>(Oversampled)</a:t>
            </a:r>
          </a:p>
          <a:p>
            <a:r>
              <a:rPr lang="en-US" sz="1400" dirty="0"/>
              <a:t>“Diffraction Limited”</a:t>
            </a:r>
          </a:p>
        </p:txBody>
      </p:sp>
      <p:sp>
        <p:nvSpPr>
          <p:cNvPr id="8" name="TextBox 7"/>
          <p:cNvSpPr txBox="1"/>
          <p:nvPr/>
        </p:nvSpPr>
        <p:spPr>
          <a:xfrm>
            <a:off x="6400800" y="2946652"/>
            <a:ext cx="2315057" cy="954107"/>
          </a:xfrm>
          <a:prstGeom prst="rect">
            <a:avLst/>
          </a:prstGeom>
          <a:noFill/>
        </p:spPr>
        <p:txBody>
          <a:bodyPr wrap="none" rtlCol="0">
            <a:spAutoFit/>
          </a:bodyPr>
          <a:lstStyle/>
          <a:p>
            <a:r>
              <a:rPr lang="en-US" sz="1400" dirty="0"/>
              <a:t>Detector too large</a:t>
            </a:r>
          </a:p>
          <a:p>
            <a:r>
              <a:rPr lang="en-US" sz="1400" dirty="0"/>
              <a:t>High resolution, large GSD</a:t>
            </a:r>
          </a:p>
          <a:p>
            <a:r>
              <a:rPr lang="en-US" sz="1400" dirty="0"/>
              <a:t>(Aliased / </a:t>
            </a:r>
            <a:r>
              <a:rPr lang="en-US" sz="1400" dirty="0" err="1"/>
              <a:t>Undersampled</a:t>
            </a:r>
            <a:r>
              <a:rPr lang="en-US" sz="1400" dirty="0"/>
              <a:t>)</a:t>
            </a:r>
          </a:p>
          <a:p>
            <a:r>
              <a:rPr lang="en-US" sz="1400" dirty="0"/>
              <a:t>“Detector Limited”</a:t>
            </a:r>
          </a:p>
        </p:txBody>
      </p:sp>
      <p:sp>
        <p:nvSpPr>
          <p:cNvPr id="9" name="TextBox 8"/>
          <p:cNvSpPr txBox="1"/>
          <p:nvPr/>
        </p:nvSpPr>
        <p:spPr>
          <a:xfrm>
            <a:off x="838200" y="1447800"/>
            <a:ext cx="1914307" cy="738664"/>
          </a:xfrm>
          <a:prstGeom prst="rect">
            <a:avLst/>
          </a:prstGeom>
          <a:noFill/>
        </p:spPr>
        <p:txBody>
          <a:bodyPr wrap="none" rtlCol="0">
            <a:spAutoFit/>
          </a:bodyPr>
          <a:lstStyle/>
          <a:p>
            <a:r>
              <a:rPr lang="en-US" sz="1400" dirty="0"/>
              <a:t>Original Image:</a:t>
            </a:r>
          </a:p>
          <a:p>
            <a:r>
              <a:rPr lang="en-US" sz="1400" dirty="0"/>
              <a:t>Aperture and detector</a:t>
            </a:r>
          </a:p>
          <a:p>
            <a:r>
              <a:rPr lang="en-US" sz="1400" dirty="0"/>
              <a:t>sizes well matched</a:t>
            </a:r>
          </a:p>
        </p:txBody>
      </p:sp>
    </p:spTree>
    <p:extLst>
      <p:ext uri="{BB962C8B-B14F-4D97-AF65-F5344CB8AC3E}">
        <p14:creationId xmlns:p14="http://schemas.microsoft.com/office/powerpoint/2010/main" val="480094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E55B-331A-4C11-BABF-F07AB6B73EE5}"/>
              </a:ext>
            </a:extLst>
          </p:cNvPr>
          <p:cNvSpPr>
            <a:spLocks noGrp="1"/>
          </p:cNvSpPr>
          <p:nvPr>
            <p:ph type="title"/>
          </p:nvPr>
        </p:nvSpPr>
        <p:spPr/>
        <p:txBody>
          <a:bodyPr/>
          <a:lstStyle/>
          <a:p>
            <a:r>
              <a:rPr lang="en-US" sz="3600" dirty="0"/>
              <a:t>Camera Optics Are Like Collecting Rainwater with a Funnel and Buckets</a:t>
            </a:r>
          </a:p>
        </p:txBody>
      </p:sp>
      <p:cxnSp>
        <p:nvCxnSpPr>
          <p:cNvPr id="5" name="Straight Connector 4">
            <a:extLst>
              <a:ext uri="{FF2B5EF4-FFF2-40B4-BE49-F238E27FC236}">
                <a16:creationId xmlns:a16="http://schemas.microsoft.com/office/drawing/2014/main" id="{2D2F49AF-788D-426D-AF93-FC65173F9C63}"/>
              </a:ext>
            </a:extLst>
          </p:cNvPr>
          <p:cNvCxnSpPr>
            <a:cxnSpLocks/>
          </p:cNvCxnSpPr>
          <p:nvPr/>
        </p:nvCxnSpPr>
        <p:spPr>
          <a:xfrm>
            <a:off x="609600" y="2590800"/>
            <a:ext cx="1371600" cy="21336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95F1C0-1F41-4899-92B9-EBB4FF494E69}"/>
              </a:ext>
            </a:extLst>
          </p:cNvPr>
          <p:cNvCxnSpPr>
            <a:cxnSpLocks/>
          </p:cNvCxnSpPr>
          <p:nvPr/>
        </p:nvCxnSpPr>
        <p:spPr>
          <a:xfrm flipV="1">
            <a:off x="2743200" y="2590800"/>
            <a:ext cx="1371600" cy="21336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07DCB4D-93E9-46A0-A539-9626AA5F79A5}"/>
              </a:ext>
            </a:extLst>
          </p:cNvPr>
          <p:cNvCxnSpPr/>
          <p:nvPr/>
        </p:nvCxnSpPr>
        <p:spPr>
          <a:xfrm>
            <a:off x="1981200" y="4724400"/>
            <a:ext cx="0" cy="5334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B7FA053-A2F0-4085-ACF9-22F6F76A4420}"/>
              </a:ext>
            </a:extLst>
          </p:cNvPr>
          <p:cNvCxnSpPr/>
          <p:nvPr/>
        </p:nvCxnSpPr>
        <p:spPr>
          <a:xfrm>
            <a:off x="2743200" y="4724400"/>
            <a:ext cx="0" cy="5334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CEB8A6BF-8FCE-4D94-AE97-79338657B708}"/>
              </a:ext>
            </a:extLst>
          </p:cNvPr>
          <p:cNvGrpSpPr/>
          <p:nvPr/>
        </p:nvGrpSpPr>
        <p:grpSpPr>
          <a:xfrm>
            <a:off x="914400" y="1524000"/>
            <a:ext cx="2971800" cy="1066800"/>
            <a:chOff x="2743200" y="1524000"/>
            <a:chExt cx="2971800" cy="1066800"/>
          </a:xfrm>
        </p:grpSpPr>
        <p:cxnSp>
          <p:nvCxnSpPr>
            <p:cNvPr id="25" name="Straight Arrow Connector 24">
              <a:extLst>
                <a:ext uri="{FF2B5EF4-FFF2-40B4-BE49-F238E27FC236}">
                  <a16:creationId xmlns:a16="http://schemas.microsoft.com/office/drawing/2014/main" id="{008895D8-87AB-4A97-9F43-AB92DA7B7077}"/>
                </a:ext>
              </a:extLst>
            </p:cNvPr>
            <p:cNvCxnSpPr/>
            <p:nvPr/>
          </p:nvCxnSpPr>
          <p:spPr>
            <a:xfrm>
              <a:off x="27432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E1C4991-DA69-4084-957F-D501D4C9826B}"/>
                </a:ext>
              </a:extLst>
            </p:cNvPr>
            <p:cNvCxnSpPr/>
            <p:nvPr/>
          </p:nvCxnSpPr>
          <p:spPr>
            <a:xfrm>
              <a:off x="30480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265442A-8C8E-4D9F-B167-199A09A70229}"/>
                </a:ext>
              </a:extLst>
            </p:cNvPr>
            <p:cNvCxnSpPr/>
            <p:nvPr/>
          </p:nvCxnSpPr>
          <p:spPr>
            <a:xfrm>
              <a:off x="33528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2C6C3BE-1B83-4D80-AF0A-A17846F48A6A}"/>
                </a:ext>
              </a:extLst>
            </p:cNvPr>
            <p:cNvCxnSpPr/>
            <p:nvPr/>
          </p:nvCxnSpPr>
          <p:spPr>
            <a:xfrm>
              <a:off x="36576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FAB389D-51F0-4CD2-96C5-DB187F89F81B}"/>
                </a:ext>
              </a:extLst>
            </p:cNvPr>
            <p:cNvCxnSpPr/>
            <p:nvPr/>
          </p:nvCxnSpPr>
          <p:spPr>
            <a:xfrm>
              <a:off x="39624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BF56AB9C-F9D7-43DC-9C34-9FB7A4A23A07}"/>
                </a:ext>
              </a:extLst>
            </p:cNvPr>
            <p:cNvCxnSpPr/>
            <p:nvPr/>
          </p:nvCxnSpPr>
          <p:spPr>
            <a:xfrm>
              <a:off x="42672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AFEED910-E7D0-44E1-A455-928DC5F5AF10}"/>
                </a:ext>
              </a:extLst>
            </p:cNvPr>
            <p:cNvCxnSpPr/>
            <p:nvPr/>
          </p:nvCxnSpPr>
          <p:spPr>
            <a:xfrm>
              <a:off x="45720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ECD9B642-3D07-44F6-B6B7-3D5A1E45AF9B}"/>
                </a:ext>
              </a:extLst>
            </p:cNvPr>
            <p:cNvCxnSpPr/>
            <p:nvPr/>
          </p:nvCxnSpPr>
          <p:spPr>
            <a:xfrm>
              <a:off x="48768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49A8C8EB-98E0-404E-8D40-4458F287CD3C}"/>
                </a:ext>
              </a:extLst>
            </p:cNvPr>
            <p:cNvCxnSpPr/>
            <p:nvPr/>
          </p:nvCxnSpPr>
          <p:spPr>
            <a:xfrm>
              <a:off x="51816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54676A63-D116-4D12-8499-2DD1E2E668B8}"/>
                </a:ext>
              </a:extLst>
            </p:cNvPr>
            <p:cNvCxnSpPr/>
            <p:nvPr/>
          </p:nvCxnSpPr>
          <p:spPr>
            <a:xfrm>
              <a:off x="54864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86864D6-C68E-4E37-82EF-2D12786ADB38}"/>
                </a:ext>
              </a:extLst>
            </p:cNvPr>
            <p:cNvCxnSpPr/>
            <p:nvPr/>
          </p:nvCxnSpPr>
          <p:spPr>
            <a:xfrm>
              <a:off x="57150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7F911522-0F61-49FE-9A47-2234195E9A2D}"/>
              </a:ext>
            </a:extLst>
          </p:cNvPr>
          <p:cNvGrpSpPr/>
          <p:nvPr/>
        </p:nvGrpSpPr>
        <p:grpSpPr>
          <a:xfrm>
            <a:off x="1981200" y="4800600"/>
            <a:ext cx="761997" cy="1066800"/>
            <a:chOff x="2743200" y="1524000"/>
            <a:chExt cx="2971800" cy="1066800"/>
          </a:xfrm>
        </p:grpSpPr>
        <p:cxnSp>
          <p:nvCxnSpPr>
            <p:cNvPr id="51" name="Straight Arrow Connector 50">
              <a:extLst>
                <a:ext uri="{FF2B5EF4-FFF2-40B4-BE49-F238E27FC236}">
                  <a16:creationId xmlns:a16="http://schemas.microsoft.com/office/drawing/2014/main" id="{F578EF94-98F2-4FF1-BD0F-4BDAC197CA2E}"/>
                </a:ext>
              </a:extLst>
            </p:cNvPr>
            <p:cNvCxnSpPr/>
            <p:nvPr/>
          </p:nvCxnSpPr>
          <p:spPr>
            <a:xfrm>
              <a:off x="27432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46389D2F-9DD4-486D-8CB8-7A2F79F8E1E8}"/>
                </a:ext>
              </a:extLst>
            </p:cNvPr>
            <p:cNvCxnSpPr/>
            <p:nvPr/>
          </p:nvCxnSpPr>
          <p:spPr>
            <a:xfrm>
              <a:off x="30480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B82CAC2-0CD5-4D94-8479-CB096CBBE300}"/>
                </a:ext>
              </a:extLst>
            </p:cNvPr>
            <p:cNvCxnSpPr/>
            <p:nvPr/>
          </p:nvCxnSpPr>
          <p:spPr>
            <a:xfrm>
              <a:off x="33528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03408C99-BEEC-4BA0-BDED-09B087120D6F}"/>
                </a:ext>
              </a:extLst>
            </p:cNvPr>
            <p:cNvCxnSpPr/>
            <p:nvPr/>
          </p:nvCxnSpPr>
          <p:spPr>
            <a:xfrm>
              <a:off x="36576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20FFBC02-C209-4420-AFC1-B8B2E3750D12}"/>
                </a:ext>
              </a:extLst>
            </p:cNvPr>
            <p:cNvCxnSpPr/>
            <p:nvPr/>
          </p:nvCxnSpPr>
          <p:spPr>
            <a:xfrm>
              <a:off x="39624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E998921-F503-4C6D-89CE-AA1B67B36229}"/>
                </a:ext>
              </a:extLst>
            </p:cNvPr>
            <p:cNvCxnSpPr/>
            <p:nvPr/>
          </p:nvCxnSpPr>
          <p:spPr>
            <a:xfrm>
              <a:off x="42672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71F25F44-8CD5-4A55-B753-8ACF0595523B}"/>
                </a:ext>
              </a:extLst>
            </p:cNvPr>
            <p:cNvCxnSpPr/>
            <p:nvPr/>
          </p:nvCxnSpPr>
          <p:spPr>
            <a:xfrm>
              <a:off x="45720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F8F0566-E7D5-4793-8B4C-860774B8374E}"/>
                </a:ext>
              </a:extLst>
            </p:cNvPr>
            <p:cNvCxnSpPr/>
            <p:nvPr/>
          </p:nvCxnSpPr>
          <p:spPr>
            <a:xfrm>
              <a:off x="48768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4E78512B-3503-448B-BD39-EC7156D92E8E}"/>
                </a:ext>
              </a:extLst>
            </p:cNvPr>
            <p:cNvCxnSpPr/>
            <p:nvPr/>
          </p:nvCxnSpPr>
          <p:spPr>
            <a:xfrm>
              <a:off x="51816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85F6FEE-8577-4C16-8535-CC713A6D5912}"/>
                </a:ext>
              </a:extLst>
            </p:cNvPr>
            <p:cNvCxnSpPr/>
            <p:nvPr/>
          </p:nvCxnSpPr>
          <p:spPr>
            <a:xfrm>
              <a:off x="54864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19F1E38-1EDC-4FA4-84E5-81C239C918CE}"/>
                </a:ext>
              </a:extLst>
            </p:cNvPr>
            <p:cNvCxnSpPr/>
            <p:nvPr/>
          </p:nvCxnSpPr>
          <p:spPr>
            <a:xfrm>
              <a:off x="5715000" y="1524000"/>
              <a:ext cx="0" cy="106680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2" name="Cylinder 61">
            <a:extLst>
              <a:ext uri="{FF2B5EF4-FFF2-40B4-BE49-F238E27FC236}">
                <a16:creationId xmlns:a16="http://schemas.microsoft.com/office/drawing/2014/main" id="{7DE68AA2-6BCC-433A-AA22-8CE838BB272E}"/>
              </a:ext>
            </a:extLst>
          </p:cNvPr>
          <p:cNvSpPr/>
          <p:nvPr/>
        </p:nvSpPr>
        <p:spPr>
          <a:xfrm>
            <a:off x="2149227" y="5943600"/>
            <a:ext cx="367326" cy="152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ylinder 67">
            <a:extLst>
              <a:ext uri="{FF2B5EF4-FFF2-40B4-BE49-F238E27FC236}">
                <a16:creationId xmlns:a16="http://schemas.microsoft.com/office/drawing/2014/main" id="{75AADABF-923D-47A5-9A38-E9AB72C62FD4}"/>
              </a:ext>
            </a:extLst>
          </p:cNvPr>
          <p:cNvSpPr/>
          <p:nvPr/>
        </p:nvSpPr>
        <p:spPr>
          <a:xfrm>
            <a:off x="2604474" y="5943600"/>
            <a:ext cx="367326" cy="152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ylinder 69">
            <a:extLst>
              <a:ext uri="{FF2B5EF4-FFF2-40B4-BE49-F238E27FC236}">
                <a16:creationId xmlns:a16="http://schemas.microsoft.com/office/drawing/2014/main" id="{0A0630FF-6B36-4356-97BD-F56DA749F156}"/>
              </a:ext>
            </a:extLst>
          </p:cNvPr>
          <p:cNvSpPr/>
          <p:nvPr/>
        </p:nvSpPr>
        <p:spPr>
          <a:xfrm>
            <a:off x="1676400" y="5943600"/>
            <a:ext cx="367326" cy="1524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05C81F5A-0E46-444F-9DB2-5E7E33D0E3D5}"/>
              </a:ext>
            </a:extLst>
          </p:cNvPr>
          <p:cNvSpPr txBox="1"/>
          <p:nvPr/>
        </p:nvSpPr>
        <p:spPr>
          <a:xfrm>
            <a:off x="1769219" y="2570202"/>
            <a:ext cx="1069524" cy="369332"/>
          </a:xfrm>
          <a:prstGeom prst="rect">
            <a:avLst/>
          </a:prstGeom>
          <a:noFill/>
        </p:spPr>
        <p:txBody>
          <a:bodyPr wrap="none" rtlCol="0">
            <a:spAutoFit/>
          </a:bodyPr>
          <a:lstStyle/>
          <a:p>
            <a:r>
              <a:rPr lang="en-US" dirty="0"/>
              <a:t>Aperture</a:t>
            </a:r>
          </a:p>
        </p:txBody>
      </p:sp>
      <p:cxnSp>
        <p:nvCxnSpPr>
          <p:cNvPr id="73" name="Straight Arrow Connector 72">
            <a:extLst>
              <a:ext uri="{FF2B5EF4-FFF2-40B4-BE49-F238E27FC236}">
                <a16:creationId xmlns:a16="http://schemas.microsoft.com/office/drawing/2014/main" id="{0BC9E832-C42F-4AA4-BE91-DC64B7C7B9FE}"/>
              </a:ext>
            </a:extLst>
          </p:cNvPr>
          <p:cNvCxnSpPr/>
          <p:nvPr/>
        </p:nvCxnSpPr>
        <p:spPr>
          <a:xfrm flipH="1">
            <a:off x="4267200" y="2590800"/>
            <a:ext cx="76200" cy="2209800"/>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16A2EA1-838E-49A0-8117-0E74B07B7D6E}"/>
              </a:ext>
            </a:extLst>
          </p:cNvPr>
          <p:cNvSpPr txBox="1"/>
          <p:nvPr/>
        </p:nvSpPr>
        <p:spPr>
          <a:xfrm>
            <a:off x="3407229" y="3793004"/>
            <a:ext cx="889987" cy="646331"/>
          </a:xfrm>
          <a:prstGeom prst="rect">
            <a:avLst/>
          </a:prstGeom>
          <a:noFill/>
        </p:spPr>
        <p:txBody>
          <a:bodyPr wrap="none" rtlCol="0">
            <a:spAutoFit/>
          </a:bodyPr>
          <a:lstStyle/>
          <a:p>
            <a:r>
              <a:rPr lang="en-US" dirty="0"/>
              <a:t>Focal</a:t>
            </a:r>
          </a:p>
          <a:p>
            <a:r>
              <a:rPr lang="en-US" dirty="0"/>
              <a:t>Length</a:t>
            </a:r>
          </a:p>
        </p:txBody>
      </p:sp>
      <p:sp>
        <p:nvSpPr>
          <p:cNvPr id="77" name="TextBox 76">
            <a:extLst>
              <a:ext uri="{FF2B5EF4-FFF2-40B4-BE49-F238E27FC236}">
                <a16:creationId xmlns:a16="http://schemas.microsoft.com/office/drawing/2014/main" id="{8F93A03B-A254-4A81-9882-B997D770DB92}"/>
              </a:ext>
            </a:extLst>
          </p:cNvPr>
          <p:cNvSpPr txBox="1"/>
          <p:nvPr/>
        </p:nvSpPr>
        <p:spPr>
          <a:xfrm>
            <a:off x="3122838" y="5781757"/>
            <a:ext cx="1172116" cy="369332"/>
          </a:xfrm>
          <a:prstGeom prst="rect">
            <a:avLst/>
          </a:prstGeom>
          <a:noFill/>
        </p:spPr>
        <p:txBody>
          <a:bodyPr wrap="none" rtlCol="0">
            <a:spAutoFit/>
          </a:bodyPr>
          <a:lstStyle/>
          <a:p>
            <a:r>
              <a:rPr lang="en-US" dirty="0"/>
              <a:t>Detectors</a:t>
            </a:r>
          </a:p>
        </p:txBody>
      </p:sp>
      <p:sp>
        <p:nvSpPr>
          <p:cNvPr id="78" name="TextBox 77">
            <a:extLst>
              <a:ext uri="{FF2B5EF4-FFF2-40B4-BE49-F238E27FC236}">
                <a16:creationId xmlns:a16="http://schemas.microsoft.com/office/drawing/2014/main" id="{6D1C31DE-6E00-44EA-A318-948D69F3D257}"/>
              </a:ext>
            </a:extLst>
          </p:cNvPr>
          <p:cNvSpPr txBox="1"/>
          <p:nvPr/>
        </p:nvSpPr>
        <p:spPr>
          <a:xfrm>
            <a:off x="4800601" y="1677768"/>
            <a:ext cx="4275529" cy="646331"/>
          </a:xfrm>
          <a:prstGeom prst="rect">
            <a:avLst/>
          </a:prstGeom>
          <a:noFill/>
        </p:spPr>
        <p:txBody>
          <a:bodyPr wrap="none" rtlCol="0">
            <a:spAutoFit/>
          </a:bodyPr>
          <a:lstStyle/>
          <a:p>
            <a:r>
              <a:rPr lang="en-US" dirty="0"/>
              <a:t>The bigger the aperture collecting area, </a:t>
            </a:r>
          </a:p>
          <a:p>
            <a:r>
              <a:rPr lang="en-US" dirty="0"/>
              <a:t>the more water is collected</a:t>
            </a:r>
          </a:p>
        </p:txBody>
      </p:sp>
      <p:sp>
        <p:nvSpPr>
          <p:cNvPr id="80" name="TextBox 79">
            <a:extLst>
              <a:ext uri="{FF2B5EF4-FFF2-40B4-BE49-F238E27FC236}">
                <a16:creationId xmlns:a16="http://schemas.microsoft.com/office/drawing/2014/main" id="{9A868CBB-C059-4A31-90AB-57844EA9E8E1}"/>
              </a:ext>
            </a:extLst>
          </p:cNvPr>
          <p:cNvSpPr txBox="1"/>
          <p:nvPr/>
        </p:nvSpPr>
        <p:spPr>
          <a:xfrm>
            <a:off x="4800600" y="2391137"/>
            <a:ext cx="3852337" cy="923330"/>
          </a:xfrm>
          <a:prstGeom prst="rect">
            <a:avLst/>
          </a:prstGeom>
          <a:noFill/>
        </p:spPr>
        <p:txBody>
          <a:bodyPr wrap="none" rtlCol="0">
            <a:spAutoFit/>
          </a:bodyPr>
          <a:lstStyle/>
          <a:p>
            <a:r>
              <a:rPr lang="en-US" dirty="0"/>
              <a:t>The steeper the funnel angle (1/</a:t>
            </a:r>
            <a:r>
              <a:rPr lang="en-US" dirty="0" err="1"/>
              <a:t>f#</a:t>
            </a:r>
            <a:r>
              <a:rPr lang="en-US" dirty="0"/>
              <a:t>),</a:t>
            </a:r>
          </a:p>
          <a:p>
            <a:r>
              <a:rPr lang="en-US" dirty="0"/>
              <a:t>the more water is concentrated into </a:t>
            </a:r>
          </a:p>
          <a:p>
            <a:r>
              <a:rPr lang="en-US" dirty="0"/>
              <a:t>a small area (the blur circle.)</a:t>
            </a:r>
          </a:p>
        </p:txBody>
      </p:sp>
      <p:sp>
        <p:nvSpPr>
          <p:cNvPr id="82" name="TextBox 81">
            <a:extLst>
              <a:ext uri="{FF2B5EF4-FFF2-40B4-BE49-F238E27FC236}">
                <a16:creationId xmlns:a16="http://schemas.microsoft.com/office/drawing/2014/main" id="{549A775A-20B4-46F5-B6DA-698AEE2E21A1}"/>
              </a:ext>
            </a:extLst>
          </p:cNvPr>
          <p:cNvSpPr txBox="1"/>
          <p:nvPr/>
        </p:nvSpPr>
        <p:spPr>
          <a:xfrm>
            <a:off x="4724399" y="3429000"/>
            <a:ext cx="3865161" cy="923330"/>
          </a:xfrm>
          <a:prstGeom prst="rect">
            <a:avLst/>
          </a:prstGeom>
          <a:noFill/>
        </p:spPr>
        <p:txBody>
          <a:bodyPr wrap="none" rtlCol="0">
            <a:spAutoFit/>
          </a:bodyPr>
          <a:lstStyle/>
          <a:p>
            <a:r>
              <a:rPr lang="en-US" dirty="0"/>
              <a:t>The bigger the mouth of the bucket </a:t>
            </a:r>
          </a:p>
          <a:p>
            <a:r>
              <a:rPr lang="en-US" dirty="0"/>
              <a:t>(detector area), the more water can </a:t>
            </a:r>
          </a:p>
          <a:p>
            <a:r>
              <a:rPr lang="en-US" dirty="0"/>
              <a:t>be collected.</a:t>
            </a:r>
          </a:p>
        </p:txBody>
      </p:sp>
      <p:sp>
        <p:nvSpPr>
          <p:cNvPr id="84" name="TextBox 83">
            <a:extLst>
              <a:ext uri="{FF2B5EF4-FFF2-40B4-BE49-F238E27FC236}">
                <a16:creationId xmlns:a16="http://schemas.microsoft.com/office/drawing/2014/main" id="{1C95AB3A-1A90-4E1C-91A6-D9BB8CA87C30}"/>
              </a:ext>
            </a:extLst>
          </p:cNvPr>
          <p:cNvSpPr txBox="1"/>
          <p:nvPr/>
        </p:nvSpPr>
        <p:spPr>
          <a:xfrm>
            <a:off x="4724400" y="4410670"/>
            <a:ext cx="3813865" cy="646331"/>
          </a:xfrm>
          <a:prstGeom prst="rect">
            <a:avLst/>
          </a:prstGeom>
          <a:noFill/>
        </p:spPr>
        <p:txBody>
          <a:bodyPr wrap="none" rtlCol="0">
            <a:spAutoFit/>
          </a:bodyPr>
          <a:lstStyle/>
          <a:p>
            <a:r>
              <a:rPr lang="en-US" dirty="0"/>
              <a:t>The bigger the bucket (detector), </a:t>
            </a:r>
          </a:p>
          <a:p>
            <a:r>
              <a:rPr lang="en-US" dirty="0"/>
              <a:t>the more water (signal) is collected.</a:t>
            </a:r>
          </a:p>
        </p:txBody>
      </p:sp>
      <p:sp>
        <p:nvSpPr>
          <p:cNvPr id="86" name="TextBox 85">
            <a:extLst>
              <a:ext uri="{FF2B5EF4-FFF2-40B4-BE49-F238E27FC236}">
                <a16:creationId xmlns:a16="http://schemas.microsoft.com/office/drawing/2014/main" id="{0EDCBEF7-376E-4CE8-93FC-C577904CB306}"/>
              </a:ext>
            </a:extLst>
          </p:cNvPr>
          <p:cNvSpPr txBox="1"/>
          <p:nvPr/>
        </p:nvSpPr>
        <p:spPr>
          <a:xfrm>
            <a:off x="4724400" y="5144869"/>
            <a:ext cx="4108817" cy="923330"/>
          </a:xfrm>
          <a:prstGeom prst="rect">
            <a:avLst/>
          </a:prstGeom>
          <a:noFill/>
        </p:spPr>
        <p:txBody>
          <a:bodyPr wrap="none" rtlCol="0">
            <a:spAutoFit/>
          </a:bodyPr>
          <a:lstStyle/>
          <a:p>
            <a:r>
              <a:rPr lang="en-US" dirty="0"/>
              <a:t>The speed at which the bucket is </a:t>
            </a:r>
          </a:p>
          <a:p>
            <a:r>
              <a:rPr lang="en-US" dirty="0"/>
              <a:t>emptied is the exposure or integration </a:t>
            </a:r>
          </a:p>
          <a:p>
            <a:r>
              <a:rPr lang="en-US" dirty="0"/>
              <a:t>time.</a:t>
            </a:r>
          </a:p>
        </p:txBody>
      </p:sp>
    </p:spTree>
    <p:extLst>
      <p:ext uri="{BB962C8B-B14F-4D97-AF65-F5344CB8AC3E}">
        <p14:creationId xmlns:p14="http://schemas.microsoft.com/office/powerpoint/2010/main" val="14583456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500"/>
                                        <p:tgtEl>
                                          <p:spTgt spid="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0" grpId="0"/>
      <p:bldP spid="82" grpId="0"/>
      <p:bldP spid="84" grpId="0"/>
      <p:bldP spid="8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F116-380A-4038-B973-592754167A12}"/>
              </a:ext>
            </a:extLst>
          </p:cNvPr>
          <p:cNvSpPr>
            <a:spLocks noGrp="1"/>
          </p:cNvSpPr>
          <p:nvPr>
            <p:ph type="title"/>
          </p:nvPr>
        </p:nvSpPr>
        <p:spPr/>
        <p:txBody>
          <a:bodyPr/>
          <a:lstStyle/>
          <a:p>
            <a:r>
              <a:rPr lang="en-US" sz="4000" dirty="0"/>
              <a:t>Sensor Noise Creates Problems</a:t>
            </a:r>
          </a:p>
        </p:txBody>
      </p:sp>
      <p:sp>
        <p:nvSpPr>
          <p:cNvPr id="3" name="Content Placeholder 2">
            <a:extLst>
              <a:ext uri="{FF2B5EF4-FFF2-40B4-BE49-F238E27FC236}">
                <a16:creationId xmlns:a16="http://schemas.microsoft.com/office/drawing/2014/main" id="{05682B64-9DBD-4906-BAEE-842256F2A0F5}"/>
              </a:ext>
            </a:extLst>
          </p:cNvPr>
          <p:cNvSpPr>
            <a:spLocks noGrp="1"/>
          </p:cNvSpPr>
          <p:nvPr>
            <p:ph idx="1"/>
          </p:nvPr>
        </p:nvSpPr>
        <p:spPr/>
        <p:txBody>
          <a:bodyPr/>
          <a:lstStyle/>
          <a:p>
            <a:r>
              <a:rPr lang="en-US" sz="2400" dirty="0"/>
              <a:t>Noise is the random variation of pixel outputs from detector to detector and time to time.  </a:t>
            </a:r>
          </a:p>
          <a:p>
            <a:pPr lvl="1"/>
            <a:r>
              <a:rPr lang="en-US" sz="2000" dirty="0"/>
              <a:t>More generally, it’s any signal from something other than the object of interest.</a:t>
            </a:r>
          </a:p>
          <a:p>
            <a:r>
              <a:rPr lang="en-US" sz="2400" dirty="0"/>
              <a:t>There are multiple types of random noise that affect pixels</a:t>
            </a:r>
          </a:p>
          <a:p>
            <a:pPr lvl="1"/>
            <a:r>
              <a:rPr lang="en-US" sz="2000" dirty="0"/>
              <a:t>Dark Noise (N</a:t>
            </a:r>
            <a:r>
              <a:rPr lang="en-US" sz="2000" baseline="-25000" dirty="0"/>
              <a:t>D</a:t>
            </a:r>
            <a:r>
              <a:rPr lang="en-US" sz="2000" dirty="0"/>
              <a:t>): Also called Read Noise.  Standard deviation (</a:t>
            </a:r>
            <a:r>
              <a:rPr lang="el-GR" sz="2000" dirty="0">
                <a:latin typeface="Arial" panose="020B0604020202020204" pitchFamily="34" charset="0"/>
                <a:cs typeface="Arial" panose="020B0604020202020204" pitchFamily="34" charset="0"/>
              </a:rPr>
              <a:t>σ</a:t>
            </a:r>
            <a:r>
              <a:rPr lang="en-US" sz="2000" dirty="0">
                <a:latin typeface="Arial" panose="020B0604020202020204" pitchFamily="34" charset="0"/>
                <a:cs typeface="Arial" panose="020B0604020202020204" pitchFamily="34" charset="0"/>
              </a:rPr>
              <a:t>)</a:t>
            </a:r>
            <a:r>
              <a:rPr lang="en-US" sz="2000" dirty="0"/>
              <a:t> of number of electrons seen when no light impinges on the detector</a:t>
            </a:r>
          </a:p>
          <a:p>
            <a:pPr lvl="1"/>
            <a:r>
              <a:rPr lang="en-US" sz="2000" dirty="0"/>
              <a:t>Photon (Shot) Noise (N</a:t>
            </a:r>
            <a:r>
              <a:rPr lang="en-US" sz="2000" baseline="-25000" dirty="0"/>
              <a:t>P</a:t>
            </a:r>
            <a:r>
              <a:rPr lang="en-US" sz="2000" dirty="0"/>
              <a:t>): Poisson distribution variance (</a:t>
            </a:r>
            <a:r>
              <a:rPr lang="el-GR" sz="2000" dirty="0">
                <a:latin typeface="Arial" panose="020B0604020202020204" pitchFamily="34" charset="0"/>
                <a:cs typeface="Arial" panose="020B0604020202020204" pitchFamily="34" charset="0"/>
              </a:rPr>
              <a:t>σ</a:t>
            </a:r>
            <a:r>
              <a:rPr lang="en-US" sz="2000" baseline="30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 </a:t>
            </a:r>
            <a:r>
              <a:rPr lang="en-US" sz="2000" dirty="0"/>
              <a:t>of number of electrons equals the average number of photo-electrons produced when light hits the detector</a:t>
            </a:r>
          </a:p>
          <a:p>
            <a:pPr lvl="1"/>
            <a:r>
              <a:rPr lang="en-US" sz="2000" dirty="0"/>
              <a:t>Thermal Noise (N</a:t>
            </a:r>
            <a:r>
              <a:rPr lang="en-US" sz="2000" baseline="-25000" dirty="0"/>
              <a:t>T</a:t>
            </a:r>
            <a:r>
              <a:rPr lang="en-US" sz="2000" dirty="0"/>
              <a:t>): Also called Johnson Noise and Dark Current Noise.  Varies with the temperature of the electronics and the integration time.</a:t>
            </a:r>
          </a:p>
        </p:txBody>
      </p:sp>
      <p:sp>
        <p:nvSpPr>
          <p:cNvPr id="4" name="Slide Number Placeholder 3">
            <a:extLst>
              <a:ext uri="{FF2B5EF4-FFF2-40B4-BE49-F238E27FC236}">
                <a16:creationId xmlns:a16="http://schemas.microsoft.com/office/drawing/2014/main" id="{AF843A1E-202B-44A4-8161-2FACE5D452A6}"/>
              </a:ext>
            </a:extLst>
          </p:cNvPr>
          <p:cNvSpPr>
            <a:spLocks noGrp="1"/>
          </p:cNvSpPr>
          <p:nvPr>
            <p:ph type="sldNum" sz="quarter" idx="11"/>
          </p:nvPr>
        </p:nvSpPr>
        <p:spPr/>
        <p:txBody>
          <a:bodyPr/>
          <a:lstStyle/>
          <a:p>
            <a:pPr>
              <a:defRPr/>
            </a:pPr>
            <a:endParaRPr lang="en-US"/>
          </a:p>
          <a:p>
            <a:pPr>
              <a:defRPr/>
            </a:pPr>
            <a:endParaRPr lang="en-US"/>
          </a:p>
          <a:p>
            <a:pPr>
              <a:defRPr/>
            </a:pPr>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F7B7BE4-82E5-4166-AB05-FE065AFACB5B}"/>
                  </a:ext>
                </a:extLst>
              </p:cNvPr>
              <p:cNvSpPr txBox="1"/>
              <p:nvPr/>
            </p:nvSpPr>
            <p:spPr>
              <a:xfrm>
                <a:off x="2438400" y="5983619"/>
                <a:ext cx="4083554" cy="372731"/>
              </a:xfrm>
              <a:prstGeom prst="rect">
                <a:avLst/>
              </a:prstGeom>
              <a:noFill/>
            </p:spPr>
            <p:txBody>
              <a:bodyPr wrap="none" lIns="0" tIns="0" rIns="0" bIns="0" rtlCol="0">
                <a:spAutoFit/>
              </a:bodyPr>
              <a:lstStyle/>
              <a:p>
                <a:r>
                  <a:rPr lang="en-US" sz="2000" dirty="0"/>
                  <a:t>Total Noise</a:t>
                </a:r>
                <a14:m>
                  <m:oMath xmlns:m="http://schemas.openxmlformats.org/officeDocument/2006/math">
                    <m:r>
                      <a:rPr lang="en-US" sz="2000" i="1" smtClean="0">
                        <a:latin typeface="Cambria Math" panose="02040503050406030204" pitchFamily="18" charset="0"/>
                      </a:rPr>
                      <m:t>=</m:t>
                    </m:r>
                    <m:rad>
                      <m:radPr>
                        <m:degHide m:val="on"/>
                        <m:ctrlPr>
                          <a:rPr lang="en-US" sz="2000" i="1" smtClean="0">
                            <a:latin typeface="Cambria Math" panose="02040503050406030204" pitchFamily="18" charset="0"/>
                          </a:rPr>
                        </m:ctrlPr>
                      </m:radPr>
                      <m:deg/>
                      <m:e>
                        <m:sSubSup>
                          <m:sSubSupPr>
                            <m:ctrlPr>
                              <a:rPr lang="en-US" sz="2000" i="1" smtClean="0">
                                <a:latin typeface="Cambria Math" panose="02040503050406030204" pitchFamily="18" charset="0"/>
                              </a:rPr>
                            </m:ctrlPr>
                          </m:sSubSupPr>
                          <m:e>
                            <m:r>
                              <a:rPr lang="en-US" sz="2000" b="0" i="1" smtClean="0">
                                <a:latin typeface="Cambria Math" panose="02040503050406030204" pitchFamily="18" charset="0"/>
                              </a:rPr>
                              <m:t>𝑁</m:t>
                            </m:r>
                          </m:e>
                          <m:sub>
                            <m:r>
                              <a:rPr lang="en-US" sz="2000" b="0" i="1" smtClean="0">
                                <a:latin typeface="Cambria Math" panose="02040503050406030204" pitchFamily="18" charset="0"/>
                              </a:rPr>
                              <m:t>𝐷</m:t>
                            </m:r>
                          </m:sub>
                          <m:sup>
                            <m:r>
                              <a:rPr lang="en-US" sz="2000" b="0" i="1" smtClean="0">
                                <a:latin typeface="Cambria Math" panose="02040503050406030204" pitchFamily="18" charset="0"/>
                              </a:rPr>
                              <m:t>2</m:t>
                            </m:r>
                          </m:sup>
                        </m:sSubSup>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𝑁</m:t>
                            </m:r>
                          </m:e>
                          <m:sub>
                            <m:r>
                              <a:rPr lang="en-US" sz="2000" b="0" i="1" smtClean="0">
                                <a:latin typeface="Cambria Math" panose="02040503050406030204" pitchFamily="18" charset="0"/>
                              </a:rPr>
                              <m:t>𝑃</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𝑁</m:t>
                            </m:r>
                          </m:e>
                          <m:sub>
                            <m:r>
                              <a:rPr lang="en-US" sz="2000" b="0" i="1" smtClean="0">
                                <a:latin typeface="Cambria Math" panose="02040503050406030204" pitchFamily="18" charset="0"/>
                              </a:rPr>
                              <m:t>𝑇</m:t>
                            </m:r>
                          </m:sub>
                        </m:sSub>
                        <m:r>
                          <a:rPr lang="en-US" sz="2000" b="0" i="1" smtClean="0">
                            <a:latin typeface="Cambria Math" panose="02040503050406030204" pitchFamily="18" charset="0"/>
                          </a:rPr>
                          <m:t>(</m:t>
                        </m:r>
                        <m:r>
                          <a:rPr lang="en-US" sz="2000" b="0" i="1" smtClean="0">
                            <a:latin typeface="Cambria Math" panose="02040503050406030204" pitchFamily="18" charset="0"/>
                          </a:rPr>
                          <m:t>𝑇</m:t>
                        </m:r>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𝑡</m:t>
                        </m:r>
                      </m:e>
                    </m:rad>
                  </m:oMath>
                </a14:m>
                <a:endParaRPr lang="en-US" dirty="0"/>
              </a:p>
            </p:txBody>
          </p:sp>
        </mc:Choice>
        <mc:Fallback xmlns="">
          <p:sp>
            <p:nvSpPr>
              <p:cNvPr id="5" name="TextBox 4">
                <a:extLst>
                  <a:ext uri="{FF2B5EF4-FFF2-40B4-BE49-F238E27FC236}">
                    <a16:creationId xmlns:a16="http://schemas.microsoft.com/office/drawing/2014/main" id="{EF7B7BE4-82E5-4166-AB05-FE065AFACB5B}"/>
                  </a:ext>
                </a:extLst>
              </p:cNvPr>
              <p:cNvSpPr txBox="1">
                <a:spLocks noRot="1" noChangeAspect="1" noMove="1" noResize="1" noEditPoints="1" noAdjustHandles="1" noChangeArrowheads="1" noChangeShapeType="1" noTextEdit="1"/>
              </p:cNvSpPr>
              <p:nvPr/>
            </p:nvSpPr>
            <p:spPr>
              <a:xfrm>
                <a:off x="2438400" y="5983619"/>
                <a:ext cx="4083554" cy="372731"/>
              </a:xfrm>
              <a:prstGeom prst="rect">
                <a:avLst/>
              </a:prstGeom>
              <a:blipFill>
                <a:blip r:embed="rId2"/>
                <a:stretch>
                  <a:fillRect l="-3731" t="-4918" r="-896" b="-39344"/>
                </a:stretch>
              </a:blipFill>
            </p:spPr>
            <p:txBody>
              <a:bodyPr/>
              <a:lstStyle/>
              <a:p>
                <a:r>
                  <a:rPr lang="en-US">
                    <a:noFill/>
                  </a:rPr>
                  <a:t> </a:t>
                </a:r>
              </a:p>
            </p:txBody>
          </p:sp>
        </mc:Fallback>
      </mc:AlternateContent>
    </p:spTree>
    <p:extLst>
      <p:ext uri="{BB962C8B-B14F-4D97-AF65-F5344CB8AC3E}">
        <p14:creationId xmlns:p14="http://schemas.microsoft.com/office/powerpoint/2010/main" val="152061512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8AD97-81FF-4585-BBE6-8C7F03BC4A26}"/>
              </a:ext>
            </a:extLst>
          </p:cNvPr>
          <p:cNvSpPr>
            <a:spLocks noGrp="1"/>
          </p:cNvSpPr>
          <p:nvPr>
            <p:ph type="title"/>
          </p:nvPr>
        </p:nvSpPr>
        <p:spPr>
          <a:xfrm>
            <a:off x="457200" y="228600"/>
            <a:ext cx="7086600" cy="944562"/>
          </a:xfrm>
        </p:spPr>
        <p:txBody>
          <a:bodyPr/>
          <a:lstStyle/>
          <a:p>
            <a:r>
              <a:rPr lang="en-US" sz="3600" dirty="0"/>
              <a:t>Noise Levels Significantly Change the Appearance of an Image</a:t>
            </a:r>
          </a:p>
        </p:txBody>
      </p:sp>
      <p:grpSp>
        <p:nvGrpSpPr>
          <p:cNvPr id="10" name="Group 9">
            <a:extLst>
              <a:ext uri="{FF2B5EF4-FFF2-40B4-BE49-F238E27FC236}">
                <a16:creationId xmlns:a16="http://schemas.microsoft.com/office/drawing/2014/main" id="{45A94717-AC6D-401F-BEEC-74F152631661}"/>
              </a:ext>
            </a:extLst>
          </p:cNvPr>
          <p:cNvGrpSpPr>
            <a:grpSpLocks noChangeAspect="1"/>
          </p:cNvGrpSpPr>
          <p:nvPr/>
        </p:nvGrpSpPr>
        <p:grpSpPr>
          <a:xfrm>
            <a:off x="1143000" y="1371600"/>
            <a:ext cx="6858000" cy="5143500"/>
            <a:chOff x="0" y="0"/>
            <a:chExt cx="9144000" cy="6858000"/>
          </a:xfrm>
        </p:grpSpPr>
        <p:pic>
          <p:nvPicPr>
            <p:cNvPr id="5" name="Picture 4">
              <a:extLst>
                <a:ext uri="{FF2B5EF4-FFF2-40B4-BE49-F238E27FC236}">
                  <a16:creationId xmlns:a16="http://schemas.microsoft.com/office/drawing/2014/main" id="{FE3423A4-3CA2-4EAA-ADA9-498475A1AC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5964EEFD-8D7D-4260-8C47-3EDEAAE2CF18}"/>
                </a:ext>
              </a:extLst>
            </p:cNvPr>
            <p:cNvSpPr txBox="1"/>
            <p:nvPr/>
          </p:nvSpPr>
          <p:spPr>
            <a:xfrm>
              <a:off x="4267200" y="1676400"/>
              <a:ext cx="1186543" cy="461665"/>
            </a:xfrm>
            <a:prstGeom prst="rect">
              <a:avLst/>
            </a:prstGeom>
            <a:noFill/>
          </p:spPr>
          <p:txBody>
            <a:bodyPr wrap="none" rtlCol="0">
              <a:spAutoFit/>
            </a:bodyPr>
            <a:lstStyle/>
            <a:p>
              <a:r>
                <a:rPr lang="en-US" sz="2400" dirty="0">
                  <a:solidFill>
                    <a:srgbClr val="FFFF00"/>
                  </a:solidFill>
                </a:rPr>
                <a:t>SNR=5</a:t>
              </a:r>
            </a:p>
          </p:txBody>
        </p:sp>
      </p:grpSp>
      <p:grpSp>
        <p:nvGrpSpPr>
          <p:cNvPr id="11" name="Group 10">
            <a:extLst>
              <a:ext uri="{FF2B5EF4-FFF2-40B4-BE49-F238E27FC236}">
                <a16:creationId xmlns:a16="http://schemas.microsoft.com/office/drawing/2014/main" id="{C86B88D1-8DFB-4534-9A31-1E8FA58E9D5E}"/>
              </a:ext>
            </a:extLst>
          </p:cNvPr>
          <p:cNvGrpSpPr/>
          <p:nvPr/>
        </p:nvGrpSpPr>
        <p:grpSpPr>
          <a:xfrm>
            <a:off x="1143000" y="1371600"/>
            <a:ext cx="6858000" cy="5143500"/>
            <a:chOff x="0" y="0"/>
            <a:chExt cx="9144000" cy="6858000"/>
          </a:xfrm>
        </p:grpSpPr>
        <p:pic>
          <p:nvPicPr>
            <p:cNvPr id="12" name="Picture 11">
              <a:extLst>
                <a:ext uri="{FF2B5EF4-FFF2-40B4-BE49-F238E27FC236}">
                  <a16:creationId xmlns:a16="http://schemas.microsoft.com/office/drawing/2014/main" id="{BEBCA37C-B256-4665-BB3D-A5BEE0E1BD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Box 12">
              <a:extLst>
                <a:ext uri="{FF2B5EF4-FFF2-40B4-BE49-F238E27FC236}">
                  <a16:creationId xmlns:a16="http://schemas.microsoft.com/office/drawing/2014/main" id="{C3AE5F53-28FF-4E97-8C02-A080B4951AB6}"/>
                </a:ext>
              </a:extLst>
            </p:cNvPr>
            <p:cNvSpPr txBox="1"/>
            <p:nvPr/>
          </p:nvSpPr>
          <p:spPr>
            <a:xfrm>
              <a:off x="4267200" y="1676400"/>
              <a:ext cx="1358064" cy="461665"/>
            </a:xfrm>
            <a:prstGeom prst="rect">
              <a:avLst/>
            </a:prstGeom>
            <a:noFill/>
          </p:spPr>
          <p:txBody>
            <a:bodyPr wrap="none" rtlCol="0">
              <a:spAutoFit/>
            </a:bodyPr>
            <a:lstStyle/>
            <a:p>
              <a:r>
                <a:rPr lang="en-US" sz="2400" dirty="0">
                  <a:solidFill>
                    <a:srgbClr val="FFFF00"/>
                  </a:solidFill>
                </a:rPr>
                <a:t>SNR=10</a:t>
              </a:r>
            </a:p>
          </p:txBody>
        </p:sp>
      </p:grpSp>
      <p:grpSp>
        <p:nvGrpSpPr>
          <p:cNvPr id="17" name="Group 16">
            <a:extLst>
              <a:ext uri="{FF2B5EF4-FFF2-40B4-BE49-F238E27FC236}">
                <a16:creationId xmlns:a16="http://schemas.microsoft.com/office/drawing/2014/main" id="{98C5334C-99C2-4C61-9985-4A120030B42C}"/>
              </a:ext>
            </a:extLst>
          </p:cNvPr>
          <p:cNvGrpSpPr>
            <a:grpSpLocks noChangeAspect="1"/>
          </p:cNvGrpSpPr>
          <p:nvPr/>
        </p:nvGrpSpPr>
        <p:grpSpPr>
          <a:xfrm>
            <a:off x="1143000" y="1371600"/>
            <a:ext cx="6858000" cy="5143500"/>
            <a:chOff x="0" y="0"/>
            <a:chExt cx="9144000" cy="6858000"/>
          </a:xfrm>
        </p:grpSpPr>
        <p:pic>
          <p:nvPicPr>
            <p:cNvPr id="18" name="Picture 17">
              <a:extLst>
                <a:ext uri="{FF2B5EF4-FFF2-40B4-BE49-F238E27FC236}">
                  <a16:creationId xmlns:a16="http://schemas.microsoft.com/office/drawing/2014/main" id="{D92826CE-7F4C-4BF1-98E6-7043007D1D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9" name="TextBox 18">
              <a:extLst>
                <a:ext uri="{FF2B5EF4-FFF2-40B4-BE49-F238E27FC236}">
                  <a16:creationId xmlns:a16="http://schemas.microsoft.com/office/drawing/2014/main" id="{7FD05CB1-3919-45E7-9EF9-AFA1B985B38C}"/>
                </a:ext>
              </a:extLst>
            </p:cNvPr>
            <p:cNvSpPr txBox="1"/>
            <p:nvPr/>
          </p:nvSpPr>
          <p:spPr>
            <a:xfrm>
              <a:off x="4267200" y="1676400"/>
              <a:ext cx="1358064" cy="461665"/>
            </a:xfrm>
            <a:prstGeom prst="rect">
              <a:avLst/>
            </a:prstGeom>
            <a:noFill/>
          </p:spPr>
          <p:txBody>
            <a:bodyPr wrap="none" rtlCol="0">
              <a:spAutoFit/>
            </a:bodyPr>
            <a:lstStyle/>
            <a:p>
              <a:r>
                <a:rPr lang="en-US" sz="2400" dirty="0">
                  <a:solidFill>
                    <a:srgbClr val="FFFF00"/>
                  </a:solidFill>
                </a:rPr>
                <a:t>SNR=20</a:t>
              </a:r>
            </a:p>
          </p:txBody>
        </p:sp>
      </p:grpSp>
      <p:grpSp>
        <p:nvGrpSpPr>
          <p:cNvPr id="20" name="Group 19">
            <a:extLst>
              <a:ext uri="{FF2B5EF4-FFF2-40B4-BE49-F238E27FC236}">
                <a16:creationId xmlns:a16="http://schemas.microsoft.com/office/drawing/2014/main" id="{8F8A2B71-C156-43D2-AE9A-5D8EED9D03D0}"/>
              </a:ext>
            </a:extLst>
          </p:cNvPr>
          <p:cNvGrpSpPr>
            <a:grpSpLocks noChangeAspect="1"/>
          </p:cNvGrpSpPr>
          <p:nvPr/>
        </p:nvGrpSpPr>
        <p:grpSpPr>
          <a:xfrm>
            <a:off x="1135062" y="1371600"/>
            <a:ext cx="6873875" cy="5155406"/>
            <a:chOff x="0" y="0"/>
            <a:chExt cx="9165167" cy="6873875"/>
          </a:xfrm>
        </p:grpSpPr>
        <p:pic>
          <p:nvPicPr>
            <p:cNvPr id="21" name="Picture 20">
              <a:extLst>
                <a:ext uri="{FF2B5EF4-FFF2-40B4-BE49-F238E27FC236}">
                  <a16:creationId xmlns:a16="http://schemas.microsoft.com/office/drawing/2014/main" id="{1B0F3AC5-F845-4A7D-8848-C8E45F77E4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65167" cy="6873875"/>
            </a:xfrm>
            <a:prstGeom prst="rect">
              <a:avLst/>
            </a:prstGeom>
          </p:spPr>
        </p:pic>
        <p:sp>
          <p:nvSpPr>
            <p:cNvPr id="22" name="TextBox 21">
              <a:extLst>
                <a:ext uri="{FF2B5EF4-FFF2-40B4-BE49-F238E27FC236}">
                  <a16:creationId xmlns:a16="http://schemas.microsoft.com/office/drawing/2014/main" id="{E8E72D69-BC44-4E1E-A1C8-9F235A4196AC}"/>
                </a:ext>
              </a:extLst>
            </p:cNvPr>
            <p:cNvSpPr txBox="1"/>
            <p:nvPr/>
          </p:nvSpPr>
          <p:spPr>
            <a:xfrm>
              <a:off x="4267200" y="1676400"/>
              <a:ext cx="1529586" cy="461665"/>
            </a:xfrm>
            <a:prstGeom prst="rect">
              <a:avLst/>
            </a:prstGeom>
            <a:noFill/>
          </p:spPr>
          <p:txBody>
            <a:bodyPr wrap="none" rtlCol="0">
              <a:spAutoFit/>
            </a:bodyPr>
            <a:lstStyle/>
            <a:p>
              <a:r>
                <a:rPr lang="en-US" sz="2400" dirty="0">
                  <a:solidFill>
                    <a:srgbClr val="FFFF00"/>
                  </a:solidFill>
                </a:rPr>
                <a:t>SNR=200</a:t>
              </a:r>
            </a:p>
          </p:txBody>
        </p:sp>
      </p:grpSp>
      <p:sp>
        <p:nvSpPr>
          <p:cNvPr id="24" name="TextBox 23">
            <a:extLst>
              <a:ext uri="{FF2B5EF4-FFF2-40B4-BE49-F238E27FC236}">
                <a16:creationId xmlns:a16="http://schemas.microsoft.com/office/drawing/2014/main" id="{BAFA5235-C1DE-4336-8769-F52EA2906F18}"/>
              </a:ext>
            </a:extLst>
          </p:cNvPr>
          <p:cNvSpPr txBox="1"/>
          <p:nvPr/>
        </p:nvSpPr>
        <p:spPr>
          <a:xfrm>
            <a:off x="2438400" y="6324600"/>
            <a:ext cx="4634602" cy="369332"/>
          </a:xfrm>
          <a:prstGeom prst="rect">
            <a:avLst/>
          </a:prstGeom>
          <a:noFill/>
        </p:spPr>
        <p:txBody>
          <a:bodyPr wrap="none" rtlCol="0">
            <a:spAutoFit/>
          </a:bodyPr>
          <a:lstStyle/>
          <a:p>
            <a:r>
              <a:rPr lang="en-US" dirty="0"/>
              <a:t>Signal to Noise Ratios of 5, 10, 20, and 200</a:t>
            </a:r>
          </a:p>
        </p:txBody>
      </p:sp>
    </p:spTree>
    <p:extLst>
      <p:ext uri="{BB962C8B-B14F-4D97-AF65-F5344CB8AC3E}">
        <p14:creationId xmlns:p14="http://schemas.microsoft.com/office/powerpoint/2010/main" val="2215787383"/>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BA223-FCA0-4EC5-9901-9407197FBFE8}"/>
              </a:ext>
            </a:extLst>
          </p:cNvPr>
          <p:cNvSpPr>
            <a:spLocks noGrp="1"/>
          </p:cNvSpPr>
          <p:nvPr>
            <p:ph type="title"/>
          </p:nvPr>
        </p:nvSpPr>
        <p:spPr/>
        <p:txBody>
          <a:bodyPr/>
          <a:lstStyle/>
          <a:p>
            <a:r>
              <a:rPr lang="en-US" sz="3200" dirty="0"/>
              <a:t>There Are Different Types of Scanning</a:t>
            </a:r>
          </a:p>
        </p:txBody>
      </p:sp>
      <p:pic>
        <p:nvPicPr>
          <p:cNvPr id="5" name="Picture 4">
            <a:extLst>
              <a:ext uri="{FF2B5EF4-FFF2-40B4-BE49-F238E27FC236}">
                <a16:creationId xmlns:a16="http://schemas.microsoft.com/office/drawing/2014/main" id="{AF81D716-6BA1-4CDB-92B9-79CC6291BF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700" y="1752600"/>
            <a:ext cx="6324600" cy="4476846"/>
          </a:xfrm>
          <a:prstGeom prst="rect">
            <a:avLst/>
          </a:prstGeom>
        </p:spPr>
      </p:pic>
    </p:spTree>
    <p:extLst>
      <p:ext uri="{BB962C8B-B14F-4D97-AF65-F5344CB8AC3E}">
        <p14:creationId xmlns:p14="http://schemas.microsoft.com/office/powerpoint/2010/main" val="88683743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Figure 2 4. OLI Focal Plane"/>
          <p:cNvPicPr>
            <a:picLocks noChangeAspect="1" noChangeArrowheads="1"/>
          </p:cNvPicPr>
          <p:nvPr/>
        </p:nvPicPr>
        <p:blipFill>
          <a:blip r:embed="rId2" cstate="print"/>
          <a:srcRect/>
          <a:stretch>
            <a:fillRect/>
          </a:stretch>
        </p:blipFill>
        <p:spPr bwMode="auto">
          <a:xfrm>
            <a:off x="4038600" y="1371600"/>
            <a:ext cx="4953000" cy="1847892"/>
          </a:xfrm>
          <a:prstGeom prst="rect">
            <a:avLst/>
          </a:prstGeom>
          <a:noFill/>
        </p:spPr>
      </p:pic>
      <p:sp>
        <p:nvSpPr>
          <p:cNvPr id="2" name="Title 1"/>
          <p:cNvSpPr>
            <a:spLocks noGrp="1"/>
          </p:cNvSpPr>
          <p:nvPr>
            <p:ph type="title"/>
          </p:nvPr>
        </p:nvSpPr>
        <p:spPr/>
        <p:txBody>
          <a:bodyPr/>
          <a:lstStyle/>
          <a:p>
            <a:r>
              <a:rPr lang="en-US" sz="3600" b="1" dirty="0"/>
              <a:t>Scan Patterns</a:t>
            </a:r>
          </a:p>
        </p:txBody>
      </p:sp>
      <p:pic>
        <p:nvPicPr>
          <p:cNvPr id="1026" name="Picture 2" descr="ETM+ Scan Line Correction Graphic"/>
          <p:cNvPicPr>
            <a:picLocks noChangeAspect="1" noChangeArrowheads="1"/>
          </p:cNvPicPr>
          <p:nvPr/>
        </p:nvPicPr>
        <p:blipFill>
          <a:blip r:embed="rId3" cstate="print"/>
          <a:srcRect/>
          <a:stretch>
            <a:fillRect/>
          </a:stretch>
        </p:blipFill>
        <p:spPr bwMode="auto">
          <a:xfrm>
            <a:off x="457200" y="1447800"/>
            <a:ext cx="3323008" cy="4419600"/>
          </a:xfrm>
          <a:prstGeom prst="rect">
            <a:avLst/>
          </a:prstGeom>
          <a:noFill/>
        </p:spPr>
      </p:pic>
      <p:sp>
        <p:nvSpPr>
          <p:cNvPr id="1028" name="AutoShape 4" descr="Figure 2 4. OLI Focal Pla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4" name="TextBox 23"/>
          <p:cNvSpPr txBox="1"/>
          <p:nvPr/>
        </p:nvSpPr>
        <p:spPr>
          <a:xfrm>
            <a:off x="791624" y="5943600"/>
            <a:ext cx="2484976" cy="523220"/>
          </a:xfrm>
          <a:prstGeom prst="rect">
            <a:avLst/>
          </a:prstGeom>
          <a:noFill/>
        </p:spPr>
        <p:txBody>
          <a:bodyPr wrap="none" rtlCol="0">
            <a:spAutoFit/>
          </a:bodyPr>
          <a:lstStyle/>
          <a:p>
            <a:pPr algn="ctr"/>
            <a:r>
              <a:rPr lang="en-US" sz="1400" b="1" dirty="0"/>
              <a:t>Landsat 4-7 (TM – ETM+) </a:t>
            </a:r>
          </a:p>
          <a:p>
            <a:pPr algn="ctr"/>
            <a:r>
              <a:rPr lang="en-US" sz="1400" b="1" dirty="0"/>
              <a:t>Whisk Broom Scan Pattern</a:t>
            </a:r>
          </a:p>
        </p:txBody>
      </p:sp>
      <p:sp>
        <p:nvSpPr>
          <p:cNvPr id="25" name="TextBox 24"/>
          <p:cNvSpPr txBox="1"/>
          <p:nvPr/>
        </p:nvSpPr>
        <p:spPr>
          <a:xfrm>
            <a:off x="6705600" y="5410200"/>
            <a:ext cx="1905000" cy="523220"/>
          </a:xfrm>
          <a:prstGeom prst="rect">
            <a:avLst/>
          </a:prstGeom>
          <a:noFill/>
        </p:spPr>
        <p:txBody>
          <a:bodyPr wrap="square" rtlCol="0">
            <a:spAutoFit/>
          </a:bodyPr>
          <a:lstStyle/>
          <a:p>
            <a:pPr algn="ctr"/>
            <a:r>
              <a:rPr lang="en-US" sz="1400" b="1" dirty="0" err="1"/>
              <a:t>Pushbroom</a:t>
            </a:r>
            <a:endParaRPr lang="en-US" sz="1400" b="1" dirty="0"/>
          </a:p>
          <a:p>
            <a:pPr algn="ctr"/>
            <a:r>
              <a:rPr lang="en-US" sz="1400" b="1" dirty="0"/>
              <a:t>Scan Pattern</a:t>
            </a:r>
          </a:p>
        </p:txBody>
      </p:sp>
      <p:pic>
        <p:nvPicPr>
          <p:cNvPr id="27" name="Picture 26" descr="whisk_broom.gif"/>
          <p:cNvPicPr>
            <a:picLocks noChangeAspect="1"/>
          </p:cNvPicPr>
          <p:nvPr/>
        </p:nvPicPr>
        <p:blipFill>
          <a:blip r:embed="rId4" cstate="print"/>
          <a:stretch>
            <a:fillRect/>
          </a:stretch>
        </p:blipFill>
        <p:spPr>
          <a:xfrm>
            <a:off x="4191000" y="3429000"/>
            <a:ext cx="1905000" cy="1905000"/>
          </a:xfrm>
          <a:prstGeom prst="rect">
            <a:avLst/>
          </a:prstGeom>
        </p:spPr>
      </p:pic>
      <p:pic>
        <p:nvPicPr>
          <p:cNvPr id="28" name="Picture 27" descr="pushbroom.gif"/>
          <p:cNvPicPr>
            <a:picLocks noChangeAspect="1"/>
          </p:cNvPicPr>
          <p:nvPr/>
        </p:nvPicPr>
        <p:blipFill>
          <a:blip r:embed="rId5" cstate="print"/>
          <a:stretch>
            <a:fillRect/>
          </a:stretch>
        </p:blipFill>
        <p:spPr>
          <a:xfrm>
            <a:off x="6705600" y="3429000"/>
            <a:ext cx="1905000" cy="1905000"/>
          </a:xfrm>
          <a:prstGeom prst="rect">
            <a:avLst/>
          </a:prstGeom>
        </p:spPr>
      </p:pic>
      <p:sp>
        <p:nvSpPr>
          <p:cNvPr id="29" name="TextBox 28"/>
          <p:cNvSpPr txBox="1"/>
          <p:nvPr/>
        </p:nvSpPr>
        <p:spPr>
          <a:xfrm>
            <a:off x="3886198" y="5407223"/>
            <a:ext cx="2414444" cy="307777"/>
          </a:xfrm>
          <a:prstGeom prst="rect">
            <a:avLst/>
          </a:prstGeom>
          <a:noFill/>
        </p:spPr>
        <p:txBody>
          <a:bodyPr wrap="none" rtlCol="0">
            <a:spAutoFit/>
          </a:bodyPr>
          <a:lstStyle/>
          <a:p>
            <a:pPr algn="ctr"/>
            <a:r>
              <a:rPr lang="en-US" sz="1400" b="1" dirty="0"/>
              <a:t>Whiskbroom Scan Pattern</a:t>
            </a:r>
          </a:p>
        </p:txBody>
      </p:sp>
      <p:sp>
        <p:nvSpPr>
          <p:cNvPr id="3" name="TextBox 2">
            <a:extLst>
              <a:ext uri="{FF2B5EF4-FFF2-40B4-BE49-F238E27FC236}">
                <a16:creationId xmlns:a16="http://schemas.microsoft.com/office/drawing/2014/main" id="{D4BE035B-DF2D-45D2-B95D-4C09893D592A}"/>
              </a:ext>
            </a:extLst>
          </p:cNvPr>
          <p:cNvSpPr txBox="1"/>
          <p:nvPr/>
        </p:nvSpPr>
        <p:spPr>
          <a:xfrm>
            <a:off x="4679172" y="5890736"/>
            <a:ext cx="3242939" cy="738664"/>
          </a:xfrm>
          <a:prstGeom prst="rect">
            <a:avLst/>
          </a:prstGeom>
          <a:noFill/>
        </p:spPr>
        <p:txBody>
          <a:bodyPr wrap="none" rtlCol="0">
            <a:spAutoFit/>
          </a:bodyPr>
          <a:lstStyle/>
          <a:p>
            <a:pPr algn="ctr"/>
            <a:r>
              <a:rPr lang="en-US" sz="1400" b="1" dirty="0"/>
              <a:t>Smaller, more modern systems use </a:t>
            </a:r>
          </a:p>
          <a:p>
            <a:pPr algn="ctr"/>
            <a:r>
              <a:rPr lang="en-US" sz="1400" b="1" dirty="0"/>
              <a:t>a 2D array for snapshots or </a:t>
            </a:r>
          </a:p>
          <a:p>
            <a:pPr algn="ctr"/>
            <a:r>
              <a:rPr lang="en-US" sz="1400" b="1" dirty="0"/>
              <a:t>hyperspectral sensing.</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EFEBABF-1C2C-4A40-BC91-BDD2206C1DBA}"/>
              </a:ext>
            </a:extLst>
          </p:cNvPr>
          <p:cNvSpPr txBox="1">
            <a:spLocks/>
          </p:cNvSpPr>
          <p:nvPr/>
        </p:nvSpPr>
        <p:spPr bwMode="auto">
          <a:xfrm>
            <a:off x="762000" y="265261"/>
            <a:ext cx="7086600" cy="944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w Cen MT" pitchFamily="34" charset="0"/>
              </a:defRPr>
            </a:lvl2pPr>
            <a:lvl3pPr algn="ctr" rtl="0" eaLnBrk="0" fontAlgn="base" hangingPunct="0">
              <a:spcBef>
                <a:spcPct val="0"/>
              </a:spcBef>
              <a:spcAft>
                <a:spcPct val="0"/>
              </a:spcAft>
              <a:defRPr sz="4400">
                <a:solidFill>
                  <a:schemeClr val="tx1"/>
                </a:solidFill>
                <a:latin typeface="Tw Cen MT" pitchFamily="34" charset="0"/>
              </a:defRPr>
            </a:lvl3pPr>
            <a:lvl4pPr algn="ctr" rtl="0" eaLnBrk="0" fontAlgn="base" hangingPunct="0">
              <a:spcBef>
                <a:spcPct val="0"/>
              </a:spcBef>
              <a:spcAft>
                <a:spcPct val="0"/>
              </a:spcAft>
              <a:defRPr sz="4400">
                <a:solidFill>
                  <a:schemeClr val="tx1"/>
                </a:solidFill>
                <a:latin typeface="Tw Cen MT" pitchFamily="34" charset="0"/>
              </a:defRPr>
            </a:lvl4pPr>
            <a:lvl5pPr algn="ctr" rtl="0" eaLnBrk="0" fontAlgn="base" hangingPunct="0">
              <a:spcBef>
                <a:spcPct val="0"/>
              </a:spcBef>
              <a:spcAft>
                <a:spcPct val="0"/>
              </a:spcAft>
              <a:defRPr sz="4400">
                <a:solidFill>
                  <a:schemeClr val="tx1"/>
                </a:solidFill>
                <a:latin typeface="Tw Cen MT" pitchFamily="34" charset="0"/>
              </a:defRPr>
            </a:lvl5pPr>
            <a:lvl6pPr marL="457200" algn="ctr" rtl="0" fontAlgn="base">
              <a:spcBef>
                <a:spcPct val="0"/>
              </a:spcBef>
              <a:spcAft>
                <a:spcPct val="0"/>
              </a:spcAft>
              <a:defRPr sz="4400">
                <a:solidFill>
                  <a:schemeClr val="tx1"/>
                </a:solidFill>
                <a:latin typeface="Tw Cen MT" pitchFamily="34" charset="0"/>
              </a:defRPr>
            </a:lvl6pPr>
            <a:lvl7pPr marL="914400" algn="ctr" rtl="0" fontAlgn="base">
              <a:spcBef>
                <a:spcPct val="0"/>
              </a:spcBef>
              <a:spcAft>
                <a:spcPct val="0"/>
              </a:spcAft>
              <a:defRPr sz="4400">
                <a:solidFill>
                  <a:schemeClr val="tx1"/>
                </a:solidFill>
                <a:latin typeface="Tw Cen MT" pitchFamily="34" charset="0"/>
              </a:defRPr>
            </a:lvl7pPr>
            <a:lvl8pPr marL="1371600" algn="ctr" rtl="0" fontAlgn="base">
              <a:spcBef>
                <a:spcPct val="0"/>
              </a:spcBef>
              <a:spcAft>
                <a:spcPct val="0"/>
              </a:spcAft>
              <a:defRPr sz="4400">
                <a:solidFill>
                  <a:schemeClr val="tx1"/>
                </a:solidFill>
                <a:latin typeface="Tw Cen MT" pitchFamily="34" charset="0"/>
              </a:defRPr>
            </a:lvl8pPr>
            <a:lvl9pPr marL="1828800" algn="ctr" rtl="0" fontAlgn="base">
              <a:spcBef>
                <a:spcPct val="0"/>
              </a:spcBef>
              <a:spcAft>
                <a:spcPct val="0"/>
              </a:spcAft>
              <a:defRPr sz="4400">
                <a:solidFill>
                  <a:schemeClr val="tx1"/>
                </a:solidFill>
                <a:latin typeface="Tw Cen MT" pitchFamily="34" charset="0"/>
              </a:defRPr>
            </a:lvl9pPr>
          </a:lstStyle>
          <a:p>
            <a:r>
              <a:rPr lang="en-US" sz="3200" dirty="0"/>
              <a:t>Many Satellites Rotate to Scan Points </a:t>
            </a:r>
            <a:br>
              <a:rPr lang="en-US" sz="3200" dirty="0"/>
            </a:br>
            <a:r>
              <a:rPr lang="en-US" sz="3200" dirty="0"/>
              <a:t>on the Earth Not Directly Below Them</a:t>
            </a:r>
          </a:p>
        </p:txBody>
      </p:sp>
      <p:sp>
        <p:nvSpPr>
          <p:cNvPr id="7" name="Rectangle 6">
            <a:extLst>
              <a:ext uri="{FF2B5EF4-FFF2-40B4-BE49-F238E27FC236}">
                <a16:creationId xmlns:a16="http://schemas.microsoft.com/office/drawing/2014/main" id="{638F30DB-3193-4B40-B254-6C2861D6C3C5}"/>
              </a:ext>
            </a:extLst>
          </p:cNvPr>
          <p:cNvSpPr/>
          <p:nvPr/>
        </p:nvSpPr>
        <p:spPr>
          <a:xfrm>
            <a:off x="1108914" y="5822400"/>
            <a:ext cx="6926171" cy="508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The action of changing the attitude and rotating of the satellite to scan the Earth is called “slewing.” </a:t>
            </a:r>
          </a:p>
        </p:txBody>
      </p:sp>
      <p:pic>
        <p:nvPicPr>
          <p:cNvPr id="3" name="Sat Slew">
            <a:hlinkClick r:id="" action="ppaction://media"/>
            <a:extLst>
              <a:ext uri="{FF2B5EF4-FFF2-40B4-BE49-F238E27FC236}">
                <a16:creationId xmlns:a16="http://schemas.microsoft.com/office/drawing/2014/main" id="{CD401A93-DC41-4CA3-BCFA-078B70FF841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1457325"/>
            <a:ext cx="7569201" cy="4257675"/>
          </a:xfrm>
          <a:prstGeom prst="rect">
            <a:avLst/>
          </a:prstGeom>
        </p:spPr>
      </p:pic>
    </p:spTree>
    <p:extLst>
      <p:ext uri="{BB962C8B-B14F-4D97-AF65-F5344CB8AC3E}">
        <p14:creationId xmlns:p14="http://schemas.microsoft.com/office/powerpoint/2010/main" val="37620135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9278-E0C9-4598-9C8F-89AE13E6C167}"/>
              </a:ext>
            </a:extLst>
          </p:cNvPr>
          <p:cNvSpPr>
            <a:spLocks noGrp="1"/>
          </p:cNvSpPr>
          <p:nvPr>
            <p:ph type="title"/>
          </p:nvPr>
        </p:nvSpPr>
        <p:spPr/>
        <p:txBody>
          <a:bodyPr/>
          <a:lstStyle/>
          <a:p>
            <a:r>
              <a:rPr lang="en-US" sz="4000" dirty="0"/>
              <a:t>Imaging Satellite Communications</a:t>
            </a:r>
          </a:p>
        </p:txBody>
      </p:sp>
      <p:sp>
        <p:nvSpPr>
          <p:cNvPr id="3" name="Content Placeholder 2">
            <a:extLst>
              <a:ext uri="{FF2B5EF4-FFF2-40B4-BE49-F238E27FC236}">
                <a16:creationId xmlns:a16="http://schemas.microsoft.com/office/drawing/2014/main" id="{5740CFF7-ED46-42DF-8CFE-A34E61088A79}"/>
              </a:ext>
            </a:extLst>
          </p:cNvPr>
          <p:cNvSpPr>
            <a:spLocks noGrp="1"/>
          </p:cNvSpPr>
          <p:nvPr>
            <p:ph idx="1"/>
          </p:nvPr>
        </p:nvSpPr>
        <p:spPr>
          <a:xfrm>
            <a:off x="381000" y="2819400"/>
            <a:ext cx="8534400" cy="3647416"/>
          </a:xfrm>
        </p:spPr>
        <p:txBody>
          <a:bodyPr/>
          <a:lstStyle/>
          <a:p>
            <a:r>
              <a:rPr lang="en-US" sz="2000" dirty="0"/>
              <a:t>Because of high frequencies used and the amount of data, comm is limited to line-of-sight</a:t>
            </a:r>
          </a:p>
          <a:p>
            <a:pPr lvl="1"/>
            <a:r>
              <a:rPr lang="en-US" sz="1800" dirty="0"/>
              <a:t>S Band typically used for uplink and downlink telemetry (2.1 GHz – 2.3 GHZ)</a:t>
            </a:r>
          </a:p>
          <a:p>
            <a:pPr lvl="1"/>
            <a:r>
              <a:rPr lang="en-US" sz="1800" dirty="0"/>
              <a:t>X Band typically used for downlink of image data (7.25 GHz - 8.4 GHz)</a:t>
            </a:r>
          </a:p>
          <a:p>
            <a:pPr lvl="1"/>
            <a:r>
              <a:rPr lang="en-US" sz="1800" dirty="0"/>
              <a:t>Satellite must be in sight of receiving/transmitting station</a:t>
            </a:r>
          </a:p>
          <a:p>
            <a:pPr lvl="1"/>
            <a:r>
              <a:rPr lang="en-US" sz="1800" dirty="0"/>
              <a:t>Time within line-of-sight depends upon location of ground station and satellite orbit</a:t>
            </a:r>
          </a:p>
          <a:p>
            <a:pPr lvl="2"/>
            <a:r>
              <a:rPr lang="en-US" sz="1600" dirty="0"/>
              <a:t>Ranges from seconds to minutes</a:t>
            </a:r>
          </a:p>
          <a:p>
            <a:pPr lvl="2"/>
            <a:r>
              <a:rPr lang="en-US" sz="1600" dirty="0"/>
              <a:t>The more ground stations, the more data can be sent</a:t>
            </a:r>
          </a:p>
          <a:p>
            <a:pPr lvl="1"/>
            <a:r>
              <a:rPr lang="en-US" sz="1800" dirty="0"/>
              <a:t>Data to be downloaded stored on-board until within sight of station</a:t>
            </a:r>
          </a:p>
          <a:p>
            <a:pPr lvl="1"/>
            <a:r>
              <a:rPr lang="en-US" sz="1800" dirty="0"/>
              <a:t>Some Government satellites send data through on-orbit relay satellites to ground stations</a:t>
            </a:r>
          </a:p>
          <a:p>
            <a:pPr lvl="2"/>
            <a:r>
              <a:rPr lang="en-US" sz="1600" dirty="0"/>
              <a:t>Provides more frequent access to ground stations</a:t>
            </a:r>
          </a:p>
          <a:p>
            <a:pPr lvl="1"/>
            <a:endParaRPr lang="en-US" dirty="0"/>
          </a:p>
        </p:txBody>
      </p:sp>
      <p:sp>
        <p:nvSpPr>
          <p:cNvPr id="4" name="Slide Number Placeholder 3">
            <a:extLst>
              <a:ext uri="{FF2B5EF4-FFF2-40B4-BE49-F238E27FC236}">
                <a16:creationId xmlns:a16="http://schemas.microsoft.com/office/drawing/2014/main" id="{5188B599-EE10-4900-96D6-DB6376FB7A54}"/>
              </a:ext>
            </a:extLst>
          </p:cNvPr>
          <p:cNvSpPr>
            <a:spLocks noGrp="1"/>
          </p:cNvSpPr>
          <p:nvPr>
            <p:ph type="sldNum" sz="quarter" idx="11"/>
          </p:nvPr>
        </p:nvSpPr>
        <p:spPr/>
        <p:txBody>
          <a:bodyPr/>
          <a:lstStyle/>
          <a:p>
            <a:pPr>
              <a:defRPr/>
            </a:pPr>
            <a:endParaRPr lang="en-US"/>
          </a:p>
          <a:p>
            <a:pPr>
              <a:defRPr/>
            </a:pPr>
            <a:endParaRPr lang="en-US"/>
          </a:p>
          <a:p>
            <a:pPr>
              <a:defRPr/>
            </a:pPr>
            <a:endParaRPr lang="en-US" dirty="0"/>
          </a:p>
        </p:txBody>
      </p:sp>
      <p:sp>
        <p:nvSpPr>
          <p:cNvPr id="5" name="TextBox 4">
            <a:extLst>
              <a:ext uri="{FF2B5EF4-FFF2-40B4-BE49-F238E27FC236}">
                <a16:creationId xmlns:a16="http://schemas.microsoft.com/office/drawing/2014/main" id="{5E05FB39-FC07-4B6B-A204-AA1AB65D0147}"/>
              </a:ext>
            </a:extLst>
          </p:cNvPr>
          <p:cNvSpPr txBox="1"/>
          <p:nvPr/>
        </p:nvSpPr>
        <p:spPr>
          <a:xfrm>
            <a:off x="4364940" y="1600938"/>
            <a:ext cx="4376519" cy="1107996"/>
          </a:xfrm>
          <a:prstGeom prst="rect">
            <a:avLst/>
          </a:prstGeom>
          <a:noFill/>
          <a:ln>
            <a:solidFill>
              <a:schemeClr val="tx1"/>
            </a:solidFill>
          </a:ln>
        </p:spPr>
        <p:txBody>
          <a:bodyPr wrap="none" rtlCol="0">
            <a:spAutoFit/>
          </a:bodyPr>
          <a:lstStyle/>
          <a:p>
            <a:pPr algn="ctr"/>
            <a:r>
              <a:rPr lang="en-US" dirty="0"/>
              <a:t>Downlink</a:t>
            </a:r>
          </a:p>
          <a:p>
            <a:pPr lvl="1"/>
            <a:r>
              <a:rPr lang="en-US" sz="1600" dirty="0"/>
              <a:t>Much more data than uplink</a:t>
            </a:r>
          </a:p>
          <a:p>
            <a:pPr lvl="1"/>
            <a:r>
              <a:rPr lang="en-US" sz="1600" dirty="0"/>
              <a:t>Image data, metadata and housekeeping</a:t>
            </a:r>
          </a:p>
          <a:p>
            <a:pPr lvl="1"/>
            <a:endParaRPr lang="en-US" sz="1600" dirty="0"/>
          </a:p>
        </p:txBody>
      </p:sp>
      <p:sp>
        <p:nvSpPr>
          <p:cNvPr id="7" name="TextBox 6">
            <a:extLst>
              <a:ext uri="{FF2B5EF4-FFF2-40B4-BE49-F238E27FC236}">
                <a16:creationId xmlns:a16="http://schemas.microsoft.com/office/drawing/2014/main" id="{E26A2237-41D1-455E-B67C-316BDF12D1A5}"/>
              </a:ext>
            </a:extLst>
          </p:cNvPr>
          <p:cNvSpPr txBox="1"/>
          <p:nvPr/>
        </p:nvSpPr>
        <p:spPr>
          <a:xfrm>
            <a:off x="533400" y="1600938"/>
            <a:ext cx="3714478" cy="1107996"/>
          </a:xfrm>
          <a:prstGeom prst="rect">
            <a:avLst/>
          </a:prstGeom>
          <a:noFill/>
          <a:ln>
            <a:solidFill>
              <a:schemeClr val="tx1"/>
            </a:solidFill>
          </a:ln>
        </p:spPr>
        <p:txBody>
          <a:bodyPr wrap="none" rtlCol="0">
            <a:spAutoFit/>
          </a:bodyPr>
          <a:lstStyle/>
          <a:p>
            <a:pPr algn="ctr"/>
            <a:r>
              <a:rPr lang="en-US" dirty="0"/>
              <a:t>Uplink</a:t>
            </a:r>
          </a:p>
          <a:p>
            <a:pPr lvl="1"/>
            <a:r>
              <a:rPr lang="en-US" sz="1600" dirty="0"/>
              <a:t>Relatively small amounts of data</a:t>
            </a:r>
          </a:p>
          <a:p>
            <a:pPr lvl="1"/>
            <a:r>
              <a:rPr lang="en-US" sz="1600" dirty="0"/>
              <a:t>Commands and software updates</a:t>
            </a:r>
          </a:p>
          <a:p>
            <a:pPr lvl="1"/>
            <a:r>
              <a:rPr lang="en-US" sz="1600" dirty="0"/>
              <a:t>Typically uploaded once per day</a:t>
            </a:r>
          </a:p>
        </p:txBody>
      </p:sp>
    </p:spTree>
    <p:extLst>
      <p:ext uri="{BB962C8B-B14F-4D97-AF65-F5344CB8AC3E}">
        <p14:creationId xmlns:p14="http://schemas.microsoft.com/office/powerpoint/2010/main" val="263956161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0684D-545C-BE3D-73E1-91E0796A64DB}"/>
              </a:ext>
            </a:extLst>
          </p:cNvPr>
          <p:cNvSpPr>
            <a:spLocks noGrp="1"/>
          </p:cNvSpPr>
          <p:nvPr>
            <p:ph type="title"/>
          </p:nvPr>
        </p:nvSpPr>
        <p:spPr/>
        <p:txBody>
          <a:bodyPr/>
          <a:lstStyle/>
          <a:p>
            <a:r>
              <a:rPr lang="en-US" dirty="0"/>
              <a:t>Ground Stations</a:t>
            </a:r>
          </a:p>
        </p:txBody>
      </p:sp>
      <p:pic>
        <p:nvPicPr>
          <p:cNvPr id="5" name="Picture 4">
            <a:extLst>
              <a:ext uri="{FF2B5EF4-FFF2-40B4-BE49-F238E27FC236}">
                <a16:creationId xmlns:a16="http://schemas.microsoft.com/office/drawing/2014/main" id="{F8849F01-C6DE-8DCC-7B9B-29C49327BEEA}"/>
              </a:ext>
            </a:extLst>
          </p:cNvPr>
          <p:cNvPicPr>
            <a:picLocks noChangeAspect="1"/>
          </p:cNvPicPr>
          <p:nvPr/>
        </p:nvPicPr>
        <p:blipFill>
          <a:blip r:embed="rId2"/>
          <a:stretch>
            <a:fillRect/>
          </a:stretch>
        </p:blipFill>
        <p:spPr>
          <a:xfrm>
            <a:off x="5089855" y="3719233"/>
            <a:ext cx="3702503" cy="2541933"/>
          </a:xfrm>
          <a:prstGeom prst="rect">
            <a:avLst/>
          </a:prstGeom>
        </p:spPr>
      </p:pic>
      <p:sp>
        <p:nvSpPr>
          <p:cNvPr id="6" name="TextBox 5">
            <a:extLst>
              <a:ext uri="{FF2B5EF4-FFF2-40B4-BE49-F238E27FC236}">
                <a16:creationId xmlns:a16="http://schemas.microsoft.com/office/drawing/2014/main" id="{296AD8E1-DF2D-3659-BF02-FFEC0054AA5E}"/>
              </a:ext>
            </a:extLst>
          </p:cNvPr>
          <p:cNvSpPr txBox="1"/>
          <p:nvPr/>
        </p:nvSpPr>
        <p:spPr>
          <a:xfrm>
            <a:off x="457200" y="1502854"/>
            <a:ext cx="8400153" cy="2585323"/>
          </a:xfrm>
          <a:prstGeom prst="rect">
            <a:avLst/>
          </a:prstGeom>
          <a:noFill/>
        </p:spPr>
        <p:txBody>
          <a:bodyPr wrap="square" rtlCol="0">
            <a:spAutoFit/>
          </a:bodyPr>
          <a:lstStyle/>
          <a:p>
            <a:pPr marL="285750" indent="-285750">
              <a:buFont typeface="Wingdings" panose="05000000000000000000" pitchFamily="2" charset="2"/>
              <a:buChar char="§"/>
            </a:pPr>
            <a:r>
              <a:rPr lang="en-US" dirty="0"/>
              <a:t>Multiple commercial and private ground stations are available throughout the world</a:t>
            </a:r>
          </a:p>
          <a:p>
            <a:pPr marL="742950" lvl="1" indent="-285750">
              <a:buFont typeface="Wingdings" panose="05000000000000000000" pitchFamily="2" charset="2"/>
              <a:buChar char="§"/>
            </a:pPr>
            <a:r>
              <a:rPr lang="en-US" dirty="0"/>
              <a:t>Many are located close to the poles for access during multiple orbits of sun sync satellites</a:t>
            </a:r>
          </a:p>
          <a:p>
            <a:pPr marL="742950" lvl="1" indent="-285750">
              <a:buFont typeface="Wingdings" panose="05000000000000000000" pitchFamily="2" charset="2"/>
              <a:buChar char="§"/>
            </a:pPr>
            <a:r>
              <a:rPr lang="en-US" dirty="0"/>
              <a:t>All are capable of downlinking and </a:t>
            </a:r>
            <a:r>
              <a:rPr lang="en-US" dirty="0" err="1"/>
              <a:t>uplinking</a:t>
            </a:r>
            <a:r>
              <a:rPr lang="en-US" dirty="0"/>
              <a:t> data</a:t>
            </a:r>
          </a:p>
          <a:p>
            <a:pPr marL="285750" indent="-285750">
              <a:buFont typeface="Wingdings" panose="05000000000000000000" pitchFamily="2" charset="2"/>
              <a:buChar char="§"/>
            </a:pPr>
            <a:r>
              <a:rPr lang="en-US" dirty="0"/>
              <a:t>Communications are limited to line-of-sight</a:t>
            </a:r>
          </a:p>
          <a:p>
            <a:pPr marL="742950" lvl="1" indent="-285750">
              <a:buFont typeface="Wingdings" panose="05000000000000000000" pitchFamily="2" charset="2"/>
              <a:buChar char="§"/>
            </a:pPr>
            <a:r>
              <a:rPr lang="en-US" dirty="0"/>
              <a:t>Maximum connection time is typically less than 7 minutes</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a:p>
        </p:txBody>
      </p:sp>
      <p:pic>
        <p:nvPicPr>
          <p:cNvPr id="8" name="Picture 7">
            <a:extLst>
              <a:ext uri="{FF2B5EF4-FFF2-40B4-BE49-F238E27FC236}">
                <a16:creationId xmlns:a16="http://schemas.microsoft.com/office/drawing/2014/main" id="{C92820F4-0572-FA94-660D-A7DB102027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647" y="3719233"/>
            <a:ext cx="4608308" cy="2822171"/>
          </a:xfrm>
          <a:prstGeom prst="rect">
            <a:avLst/>
          </a:prstGeom>
        </p:spPr>
      </p:pic>
      <p:sp>
        <p:nvSpPr>
          <p:cNvPr id="9" name="TextBox 8">
            <a:extLst>
              <a:ext uri="{FF2B5EF4-FFF2-40B4-BE49-F238E27FC236}">
                <a16:creationId xmlns:a16="http://schemas.microsoft.com/office/drawing/2014/main" id="{DB47F6E2-39A5-EF63-748D-AA04DA3F82DA}"/>
              </a:ext>
            </a:extLst>
          </p:cNvPr>
          <p:cNvSpPr txBox="1"/>
          <p:nvPr/>
        </p:nvSpPr>
        <p:spPr>
          <a:xfrm>
            <a:off x="983343" y="6541404"/>
            <a:ext cx="2802370" cy="261610"/>
          </a:xfrm>
          <a:prstGeom prst="rect">
            <a:avLst/>
          </a:prstGeom>
          <a:noFill/>
        </p:spPr>
        <p:txBody>
          <a:bodyPr wrap="none" rtlCol="0">
            <a:spAutoFit/>
          </a:bodyPr>
          <a:lstStyle/>
          <a:p>
            <a:r>
              <a:rPr lang="en-US" sz="1100" dirty="0"/>
              <a:t>European Space Agency Ground Stations</a:t>
            </a:r>
          </a:p>
        </p:txBody>
      </p:sp>
    </p:spTree>
    <p:extLst>
      <p:ext uri="{BB962C8B-B14F-4D97-AF65-F5344CB8AC3E}">
        <p14:creationId xmlns:p14="http://schemas.microsoft.com/office/powerpoint/2010/main" val="95293233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010400" cy="944562"/>
          </a:xfrm>
        </p:spPr>
        <p:txBody>
          <a:bodyPr/>
          <a:lstStyle/>
          <a:p>
            <a:r>
              <a:rPr lang="en-US" sz="3600" dirty="0"/>
              <a:t>Imaging Satellites Come in All Shapes, Sizes and Capabilities</a:t>
            </a:r>
          </a:p>
        </p:txBody>
      </p:sp>
      <p:pic>
        <p:nvPicPr>
          <p:cNvPr id="6" name="Picture 5" descr="Sentinel-2_cropped.jpg"/>
          <p:cNvPicPr>
            <a:picLocks noChangeAspect="1"/>
          </p:cNvPicPr>
          <p:nvPr/>
        </p:nvPicPr>
        <p:blipFill>
          <a:blip r:embed="rId2" cstate="print"/>
          <a:stretch>
            <a:fillRect/>
          </a:stretch>
        </p:blipFill>
        <p:spPr>
          <a:xfrm>
            <a:off x="4267200" y="1600199"/>
            <a:ext cx="4431862" cy="2319417"/>
          </a:xfrm>
          <a:prstGeom prst="rect">
            <a:avLst/>
          </a:prstGeom>
        </p:spPr>
      </p:pic>
      <p:pic>
        <p:nvPicPr>
          <p:cNvPr id="7" name="Picture 6" descr="Skysat.jpg"/>
          <p:cNvPicPr>
            <a:picLocks noChangeAspect="1"/>
          </p:cNvPicPr>
          <p:nvPr/>
        </p:nvPicPr>
        <p:blipFill>
          <a:blip r:embed="rId3" cstate="print"/>
          <a:stretch>
            <a:fillRect/>
          </a:stretch>
        </p:blipFill>
        <p:spPr>
          <a:xfrm>
            <a:off x="1567543" y="3962400"/>
            <a:ext cx="2547257" cy="2340429"/>
          </a:xfrm>
          <a:prstGeom prst="rect">
            <a:avLst/>
          </a:prstGeom>
        </p:spPr>
      </p:pic>
      <p:pic>
        <p:nvPicPr>
          <p:cNvPr id="8" name="Picture 7" descr="Doves.jpg"/>
          <p:cNvPicPr>
            <a:picLocks noChangeAspect="1"/>
          </p:cNvPicPr>
          <p:nvPr/>
        </p:nvPicPr>
        <p:blipFill>
          <a:blip r:embed="rId4" cstate="print"/>
          <a:stretch>
            <a:fillRect/>
          </a:stretch>
        </p:blipFill>
        <p:spPr>
          <a:xfrm>
            <a:off x="1447800" y="1600200"/>
            <a:ext cx="2743200" cy="2319417"/>
          </a:xfrm>
          <a:prstGeom prst="rect">
            <a:avLst/>
          </a:prstGeom>
        </p:spPr>
      </p:pic>
      <p:pic>
        <p:nvPicPr>
          <p:cNvPr id="9" name="Picture 8" descr="Aqua_cropped.jpg"/>
          <p:cNvPicPr>
            <a:picLocks noChangeAspect="1"/>
          </p:cNvPicPr>
          <p:nvPr/>
        </p:nvPicPr>
        <p:blipFill>
          <a:blip r:embed="rId5" cstate="print"/>
          <a:stretch>
            <a:fillRect/>
          </a:stretch>
        </p:blipFill>
        <p:spPr>
          <a:xfrm>
            <a:off x="4298610" y="4146607"/>
            <a:ext cx="4191000" cy="2254193"/>
          </a:xfrm>
          <a:prstGeom prst="rect">
            <a:avLst/>
          </a:prstGeom>
        </p:spPr>
      </p:pic>
      <p:pic>
        <p:nvPicPr>
          <p:cNvPr id="3" name="Picture 2">
            <a:extLst>
              <a:ext uri="{FF2B5EF4-FFF2-40B4-BE49-F238E27FC236}">
                <a16:creationId xmlns:a16="http://schemas.microsoft.com/office/drawing/2014/main" id="{B5AD693D-27FC-4C0F-AA3A-05E63EA881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18" y="4191000"/>
            <a:ext cx="1462582" cy="1462582"/>
          </a:xfrm>
          <a:prstGeom prst="rect">
            <a:avLst/>
          </a:prstGeom>
        </p:spPr>
      </p:pic>
      <p:pic>
        <p:nvPicPr>
          <p:cNvPr id="12" name="Picture 11">
            <a:extLst>
              <a:ext uri="{FF2B5EF4-FFF2-40B4-BE49-F238E27FC236}">
                <a16:creationId xmlns:a16="http://schemas.microsoft.com/office/drawing/2014/main" id="{F6AF1CE7-7CF2-47D8-8539-62D7B7EAFF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1920" y="2209800"/>
            <a:ext cx="1121669" cy="776540"/>
          </a:xfrm>
          <a:prstGeom prst="rect">
            <a:avLst/>
          </a:prstGeom>
        </p:spPr>
      </p:pic>
      <p:pic>
        <p:nvPicPr>
          <p:cNvPr id="14" name="Picture 13">
            <a:extLst>
              <a:ext uri="{FF2B5EF4-FFF2-40B4-BE49-F238E27FC236}">
                <a16:creationId xmlns:a16="http://schemas.microsoft.com/office/drawing/2014/main" id="{944C0093-BD72-49A9-8BED-811D2530D4E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29931" y="1760768"/>
            <a:ext cx="1451120" cy="806822"/>
          </a:xfrm>
          <a:prstGeom prst="rect">
            <a:avLst/>
          </a:prstGeom>
        </p:spPr>
      </p:pic>
      <p:pic>
        <p:nvPicPr>
          <p:cNvPr id="18" name="Picture 17">
            <a:extLst>
              <a:ext uri="{FF2B5EF4-FFF2-40B4-BE49-F238E27FC236}">
                <a16:creationId xmlns:a16="http://schemas.microsoft.com/office/drawing/2014/main" id="{D090F8C5-4E96-48A5-84CE-C99D2389E31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81800" y="4003143"/>
            <a:ext cx="1947863" cy="938544"/>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086600" cy="944562"/>
          </a:xfrm>
        </p:spPr>
        <p:txBody>
          <a:bodyPr/>
          <a:lstStyle/>
          <a:p>
            <a:r>
              <a:rPr lang="en-US" sz="3600" dirty="0"/>
              <a:t>Comparison of Different Imaging Satellite Characteristics</a:t>
            </a:r>
          </a:p>
        </p:txBody>
      </p:sp>
      <p:sp>
        <p:nvSpPr>
          <p:cNvPr id="4" name="TextBox 3"/>
          <p:cNvSpPr txBox="1"/>
          <p:nvPr/>
        </p:nvSpPr>
        <p:spPr>
          <a:xfrm>
            <a:off x="381000" y="6248400"/>
            <a:ext cx="3614066" cy="276999"/>
          </a:xfrm>
          <a:prstGeom prst="rect">
            <a:avLst/>
          </a:prstGeom>
          <a:noFill/>
        </p:spPr>
        <p:txBody>
          <a:bodyPr wrap="none" rtlCol="0">
            <a:spAutoFit/>
          </a:bodyPr>
          <a:lstStyle/>
          <a:p>
            <a:r>
              <a:rPr lang="en-US" sz="1200" dirty="0"/>
              <a:t>1 Aqua, Terra and JPSS carry multiple instruments</a:t>
            </a:r>
          </a:p>
        </p:txBody>
      </p:sp>
      <p:sp>
        <p:nvSpPr>
          <p:cNvPr id="5" name="TextBox 4"/>
          <p:cNvSpPr txBox="1"/>
          <p:nvPr/>
        </p:nvSpPr>
        <p:spPr>
          <a:xfrm>
            <a:off x="381000" y="6428601"/>
            <a:ext cx="5341527" cy="276999"/>
          </a:xfrm>
          <a:prstGeom prst="rect">
            <a:avLst/>
          </a:prstGeom>
          <a:noFill/>
        </p:spPr>
        <p:txBody>
          <a:bodyPr wrap="none" rtlCol="0">
            <a:spAutoFit/>
          </a:bodyPr>
          <a:lstStyle/>
          <a:p>
            <a:r>
              <a:rPr lang="en-US" sz="1200" dirty="0"/>
              <a:t>2 MUSES is not a satellite, but a platform on the International Space Station</a:t>
            </a:r>
          </a:p>
        </p:txBody>
      </p:sp>
      <p:graphicFrame>
        <p:nvGraphicFramePr>
          <p:cNvPr id="6" name="Table 5">
            <a:extLst>
              <a:ext uri="{FF2B5EF4-FFF2-40B4-BE49-F238E27FC236}">
                <a16:creationId xmlns:a16="http://schemas.microsoft.com/office/drawing/2014/main" id="{BA8B3B80-A2F9-E6B1-0A13-E2439F19D34F}"/>
              </a:ext>
            </a:extLst>
          </p:cNvPr>
          <p:cNvGraphicFramePr>
            <a:graphicFrameLocks noGrp="1"/>
          </p:cNvGraphicFramePr>
          <p:nvPr>
            <p:extLst>
              <p:ext uri="{D42A27DB-BD31-4B8C-83A1-F6EECF244321}">
                <p14:modId xmlns:p14="http://schemas.microsoft.com/office/powerpoint/2010/main" val="2229927027"/>
              </p:ext>
            </p:extLst>
          </p:nvPr>
        </p:nvGraphicFramePr>
        <p:xfrm>
          <a:off x="742546" y="1582451"/>
          <a:ext cx="7685444" cy="4525961"/>
        </p:xfrm>
        <a:graphic>
          <a:graphicData uri="http://schemas.openxmlformats.org/drawingml/2006/table">
            <a:tbl>
              <a:tblPr>
                <a:tableStyleId>{5C22544A-7EE6-4342-B048-85BDC9FD1C3A}</a:tableStyleId>
              </a:tblPr>
              <a:tblGrid>
                <a:gridCol w="1052665">
                  <a:extLst>
                    <a:ext uri="{9D8B030D-6E8A-4147-A177-3AD203B41FA5}">
                      <a16:colId xmlns:a16="http://schemas.microsoft.com/office/drawing/2014/main" val="2767456278"/>
                    </a:ext>
                  </a:extLst>
                </a:gridCol>
                <a:gridCol w="715018">
                  <a:extLst>
                    <a:ext uri="{9D8B030D-6E8A-4147-A177-3AD203B41FA5}">
                      <a16:colId xmlns:a16="http://schemas.microsoft.com/office/drawing/2014/main" val="1325625620"/>
                    </a:ext>
                  </a:extLst>
                </a:gridCol>
                <a:gridCol w="665233">
                  <a:extLst>
                    <a:ext uri="{9D8B030D-6E8A-4147-A177-3AD203B41FA5}">
                      <a16:colId xmlns:a16="http://schemas.microsoft.com/office/drawing/2014/main" val="4009100882"/>
                    </a:ext>
                  </a:extLst>
                </a:gridCol>
                <a:gridCol w="897774">
                  <a:extLst>
                    <a:ext uri="{9D8B030D-6E8A-4147-A177-3AD203B41FA5}">
                      <a16:colId xmlns:a16="http://schemas.microsoft.com/office/drawing/2014/main" val="3572672035"/>
                    </a:ext>
                  </a:extLst>
                </a:gridCol>
                <a:gridCol w="1554480">
                  <a:extLst>
                    <a:ext uri="{9D8B030D-6E8A-4147-A177-3AD203B41FA5}">
                      <a16:colId xmlns:a16="http://schemas.microsoft.com/office/drawing/2014/main" val="2601200970"/>
                    </a:ext>
                  </a:extLst>
                </a:gridCol>
                <a:gridCol w="1052453">
                  <a:extLst>
                    <a:ext uri="{9D8B030D-6E8A-4147-A177-3AD203B41FA5}">
                      <a16:colId xmlns:a16="http://schemas.microsoft.com/office/drawing/2014/main" val="1943019628"/>
                    </a:ext>
                  </a:extLst>
                </a:gridCol>
                <a:gridCol w="615710">
                  <a:extLst>
                    <a:ext uri="{9D8B030D-6E8A-4147-A177-3AD203B41FA5}">
                      <a16:colId xmlns:a16="http://schemas.microsoft.com/office/drawing/2014/main" val="2721574992"/>
                    </a:ext>
                  </a:extLst>
                </a:gridCol>
                <a:gridCol w="506471">
                  <a:extLst>
                    <a:ext uri="{9D8B030D-6E8A-4147-A177-3AD203B41FA5}">
                      <a16:colId xmlns:a16="http://schemas.microsoft.com/office/drawing/2014/main" val="4007483268"/>
                    </a:ext>
                  </a:extLst>
                </a:gridCol>
                <a:gridCol w="625640">
                  <a:extLst>
                    <a:ext uri="{9D8B030D-6E8A-4147-A177-3AD203B41FA5}">
                      <a16:colId xmlns:a16="http://schemas.microsoft.com/office/drawing/2014/main" val="3689026326"/>
                    </a:ext>
                  </a:extLst>
                </a:gridCol>
              </a:tblGrid>
              <a:tr h="613227">
                <a:tc>
                  <a:txBody>
                    <a:bodyPr/>
                    <a:lstStyle/>
                    <a:p>
                      <a:pPr algn="ctr" rtl="0" fontAlgn="ctr"/>
                      <a:r>
                        <a:rPr lang="en-US" sz="1300" u="none" strike="noStrike">
                          <a:effectLst/>
                        </a:rPr>
                        <a:t>Satellite</a:t>
                      </a:r>
                      <a:endParaRPr lang="en-US" sz="1300" b="1"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Imaging Sensor</a:t>
                      </a:r>
                      <a:endParaRPr lang="en-US" sz="1300" b="1"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Sat. Mass</a:t>
                      </a:r>
                      <a:endParaRPr lang="en-US" sz="1300" b="1"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GSD</a:t>
                      </a:r>
                      <a:endParaRPr lang="en-US" sz="1300" b="1"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Image Area</a:t>
                      </a:r>
                      <a:endParaRPr lang="en-US" sz="1300" b="1"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Spectral Bands</a:t>
                      </a:r>
                      <a:endParaRPr lang="en-US" sz="1300" b="1"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Revisit Time</a:t>
                      </a:r>
                      <a:endParaRPr lang="en-US" sz="1300" b="1"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No. of Sats</a:t>
                      </a:r>
                      <a:endParaRPr lang="en-US" sz="1300" b="1"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Altitude</a:t>
                      </a:r>
                      <a:endParaRPr lang="en-US" sz="1300" b="1" i="0" u="none" strike="noStrike">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2978830455"/>
                  </a:ext>
                </a:extLst>
              </a:tr>
              <a:tr h="408652">
                <a:tc>
                  <a:txBody>
                    <a:bodyPr/>
                    <a:lstStyle/>
                    <a:p>
                      <a:pPr algn="ctr" rtl="0" fontAlgn="ctr"/>
                      <a:r>
                        <a:rPr lang="en-US" sz="1300" u="none" strike="noStrike">
                          <a:effectLst/>
                        </a:rPr>
                        <a:t>Aqua/Terra</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MODIS</a:t>
                      </a:r>
                      <a:r>
                        <a:rPr lang="en-US" sz="1300" u="none" strike="noStrike" baseline="30000">
                          <a:effectLst/>
                        </a:rPr>
                        <a:t>1</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3117kg</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250m - 1000m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2330 km across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36</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1 - 2 days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705km</a:t>
                      </a:r>
                      <a:endParaRPr lang="en-US" sz="1300" b="0" i="0" u="none" strike="noStrike">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2811771047"/>
                  </a:ext>
                </a:extLst>
              </a:tr>
              <a:tr h="817305">
                <a:tc>
                  <a:txBody>
                    <a:bodyPr/>
                    <a:lstStyle/>
                    <a:p>
                      <a:pPr algn="ctr" rtl="0" fontAlgn="ctr"/>
                      <a:r>
                        <a:rPr lang="en-US" sz="1300" u="none" strike="noStrike">
                          <a:effectLst/>
                        </a:rPr>
                        <a:t>Joint Polar Satellite System (JPSS) </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VIIRS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2930kg</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750m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3000 km across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22</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Global every day</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830km</a:t>
                      </a:r>
                      <a:endParaRPr lang="en-US" sz="1300" b="0" i="0" u="none" strike="noStrike">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3244536407"/>
                  </a:ext>
                </a:extLst>
              </a:tr>
              <a:tr h="204575">
                <a:tc>
                  <a:txBody>
                    <a:bodyPr/>
                    <a:lstStyle/>
                    <a:p>
                      <a:pPr algn="ctr" rtl="0" fontAlgn="ctr"/>
                      <a:r>
                        <a:rPr lang="en-US" sz="1300" u="none" strike="noStrike">
                          <a:effectLst/>
                        </a:rPr>
                        <a:t>Landsat</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OLI/TIR</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2780kg</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30m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185kmx180km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8 - 11</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8 days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705km</a:t>
                      </a:r>
                      <a:endParaRPr lang="en-US" sz="1300" b="0" i="0" u="none" strike="noStrike">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467471882"/>
                  </a:ext>
                </a:extLst>
              </a:tr>
              <a:tr h="408652">
                <a:tc>
                  <a:txBody>
                    <a:bodyPr/>
                    <a:lstStyle/>
                    <a:p>
                      <a:pPr algn="ctr" rtl="0" fontAlgn="ctr"/>
                      <a:r>
                        <a:rPr lang="en-US" sz="1300" u="none" strike="noStrike">
                          <a:effectLst/>
                        </a:rPr>
                        <a:t>Sentinel-2</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MSI</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1200kg</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10/20/60m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290km across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13</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5 days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786km</a:t>
                      </a:r>
                      <a:endParaRPr lang="en-US" sz="1300" b="0" i="0" u="none" strike="noStrike">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2741649879"/>
                  </a:ext>
                </a:extLst>
              </a:tr>
              <a:tr h="408652">
                <a:tc>
                  <a:txBody>
                    <a:bodyPr/>
                    <a:lstStyle/>
                    <a:p>
                      <a:pPr algn="ctr" rtl="0" fontAlgn="ctr"/>
                      <a:r>
                        <a:rPr lang="en-US" sz="1300" u="none" strike="noStrike">
                          <a:effectLst/>
                        </a:rPr>
                        <a:t>Skysat</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 </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110kg</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0.9 - 2.0m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1.1kmx2km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BGRN/Pan</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8 hours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13</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500km</a:t>
                      </a:r>
                      <a:endParaRPr lang="en-US" sz="1300" b="0" i="0" u="none" strike="noStrike">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2896573085"/>
                  </a:ext>
                </a:extLst>
              </a:tr>
              <a:tr h="408652">
                <a:tc>
                  <a:txBody>
                    <a:bodyPr/>
                    <a:lstStyle/>
                    <a:p>
                      <a:pPr algn="ctr" rtl="0" fontAlgn="ctr"/>
                      <a:r>
                        <a:rPr lang="en-US" sz="1300" u="none" strike="noStrike">
                          <a:effectLst/>
                        </a:rPr>
                        <a:t>Planet </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fontAlgn="ctr"/>
                      <a:r>
                        <a:rPr lang="en-US" sz="1400" u="none" strike="noStrike">
                          <a:effectLst/>
                        </a:rPr>
                        <a:t> </a:t>
                      </a:r>
                      <a:endParaRPr lang="en-US" sz="1400" b="0" i="0" u="none" strike="noStrike">
                        <a:solidFill>
                          <a:srgbClr val="000000"/>
                        </a:solidFill>
                        <a:effectLst/>
                        <a:latin typeface="Arial" panose="020B0604020202020204" pitchFamily="34" charset="0"/>
                      </a:endParaRPr>
                    </a:p>
                  </a:txBody>
                  <a:tcPr marL="4256" marR="4256" marT="4256" marB="0" anchor="ctr"/>
                </a:tc>
                <a:tc>
                  <a:txBody>
                    <a:bodyPr/>
                    <a:lstStyle/>
                    <a:p>
                      <a:pPr algn="ctr" rtl="0" fontAlgn="ctr"/>
                      <a:r>
                        <a:rPr lang="en-US" sz="1300" u="none" strike="noStrike">
                          <a:effectLst/>
                        </a:rPr>
                        <a:t>5kg</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3.2m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20kmx12km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BGRN</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 day</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175</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400 - 475km</a:t>
                      </a:r>
                      <a:endParaRPr lang="en-US" sz="1300" b="0" i="0" u="none" strike="noStrike">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3615664405"/>
                  </a:ext>
                </a:extLst>
              </a:tr>
              <a:tr h="1021879">
                <a:tc>
                  <a:txBody>
                    <a:bodyPr/>
                    <a:lstStyle/>
                    <a:p>
                      <a:pPr algn="ctr" rtl="0" fontAlgn="ctr"/>
                      <a:r>
                        <a:rPr lang="en-US" sz="1300" u="none" strike="noStrike">
                          <a:effectLst/>
                        </a:rPr>
                        <a:t>Worldview 3</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fontAlgn="ctr"/>
                      <a:r>
                        <a:rPr lang="en-US" sz="1400" u="none" strike="noStrike">
                          <a:effectLst/>
                        </a:rPr>
                        <a:t> </a:t>
                      </a:r>
                      <a:endParaRPr lang="en-US" sz="1400" b="0" i="0" u="none" strike="noStrike">
                        <a:solidFill>
                          <a:srgbClr val="000000"/>
                        </a:solidFill>
                        <a:effectLst/>
                        <a:latin typeface="Arial" panose="020B0604020202020204" pitchFamily="34" charset="0"/>
                      </a:endParaRPr>
                    </a:p>
                  </a:txBody>
                  <a:tcPr marL="4256" marR="4256" marT="4256" marB="0" anchor="ctr"/>
                </a:tc>
                <a:tc>
                  <a:txBody>
                    <a:bodyPr/>
                    <a:lstStyle/>
                    <a:p>
                      <a:pPr algn="ctr" rtl="0" fontAlgn="ctr"/>
                      <a:r>
                        <a:rPr lang="en-US" sz="1300" u="none" strike="noStrike">
                          <a:effectLst/>
                        </a:rPr>
                        <a:t>2800kg</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0.31m/1.24m/3.7m/30m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13.1km across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de-DE" sz="1300" u="none" strike="noStrike">
                          <a:effectLst/>
                        </a:rPr>
                        <a:t>Pan/8 VNIR/8 SWIR/12 ATM</a:t>
                      </a:r>
                      <a:endParaRPr lang="de-DE"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&lt;1 day</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620km</a:t>
                      </a:r>
                      <a:endParaRPr lang="en-US" sz="1300" b="0" i="0" u="none" strike="noStrike">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1025515281"/>
                  </a:ext>
                </a:extLst>
              </a:tr>
              <a:tr h="234367">
                <a:tc>
                  <a:txBody>
                    <a:bodyPr/>
                    <a:lstStyle/>
                    <a:p>
                      <a:pPr algn="ctr" rtl="0" fontAlgn="ctr"/>
                      <a:r>
                        <a:rPr lang="en-US" sz="1300" u="none" strike="noStrike">
                          <a:effectLst/>
                        </a:rPr>
                        <a:t>MUSES</a:t>
                      </a:r>
                      <a:r>
                        <a:rPr lang="en-US" sz="1300" u="none" strike="noStrike" baseline="30000">
                          <a:effectLst/>
                        </a:rPr>
                        <a:t>2</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DESIS</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88kg</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30m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30km x 30km</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235</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&lt;1 day</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a:effectLst/>
                        </a:rPr>
                        <a:t>1</a:t>
                      </a:r>
                      <a:endParaRPr lang="en-US" sz="1300" b="0" i="0" u="none" strike="noStrike">
                        <a:solidFill>
                          <a:srgbClr val="000000"/>
                        </a:solidFill>
                        <a:effectLst/>
                        <a:latin typeface="Calibri" panose="020F0502020204030204" pitchFamily="34" charset="0"/>
                      </a:endParaRPr>
                    </a:p>
                  </a:txBody>
                  <a:tcPr marL="4256" marR="4256" marT="4256" marB="0" anchor="ctr"/>
                </a:tc>
                <a:tc>
                  <a:txBody>
                    <a:bodyPr/>
                    <a:lstStyle/>
                    <a:p>
                      <a:pPr algn="ctr" rtl="0" fontAlgn="ctr"/>
                      <a:r>
                        <a:rPr lang="en-US" sz="1300" u="none" strike="noStrike" dirty="0">
                          <a:effectLst/>
                        </a:rPr>
                        <a:t>400km</a:t>
                      </a:r>
                      <a:endParaRPr lang="en-US" sz="1300" b="0" i="0" u="none" strike="noStrike" dirty="0">
                        <a:solidFill>
                          <a:srgbClr val="000000"/>
                        </a:solidFill>
                        <a:effectLst/>
                        <a:latin typeface="Calibri" panose="020F0502020204030204" pitchFamily="34" charset="0"/>
                      </a:endParaRPr>
                    </a:p>
                  </a:txBody>
                  <a:tcPr marL="4256" marR="4256" marT="4256" marB="0" anchor="ctr"/>
                </a:tc>
                <a:extLst>
                  <a:ext uri="{0D108BD9-81ED-4DB2-BD59-A6C34878D82A}">
                    <a16:rowId xmlns:a16="http://schemas.microsoft.com/office/drawing/2014/main" val="2597492155"/>
                  </a:ext>
                </a:extLst>
              </a:tr>
            </a:tbl>
          </a:graphicData>
        </a:graphic>
      </p:graphicFrame>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MODIS (Terra) Image of Great Lakes</a:t>
            </a:r>
          </a:p>
        </p:txBody>
      </p:sp>
      <p:pic>
        <p:nvPicPr>
          <p:cNvPr id="4" name="Picture 3" descr="MODIS_greatlakes_amo_2018045.jpg"/>
          <p:cNvPicPr>
            <a:picLocks noChangeAspect="1"/>
          </p:cNvPicPr>
          <p:nvPr/>
        </p:nvPicPr>
        <p:blipFill>
          <a:blip r:embed="rId2" cstate="print"/>
          <a:stretch>
            <a:fillRect/>
          </a:stretch>
        </p:blipFill>
        <p:spPr>
          <a:xfrm>
            <a:off x="990600" y="1524000"/>
            <a:ext cx="7086600" cy="4724400"/>
          </a:xfrm>
          <a:prstGeom prst="rect">
            <a:avLst/>
          </a:prstGeom>
        </p:spPr>
      </p:pic>
      <p:sp>
        <p:nvSpPr>
          <p:cNvPr id="5" name="TextBox 4"/>
          <p:cNvSpPr txBox="1"/>
          <p:nvPr/>
        </p:nvSpPr>
        <p:spPr>
          <a:xfrm>
            <a:off x="2133600" y="6248400"/>
            <a:ext cx="4493538" cy="369332"/>
          </a:xfrm>
          <a:prstGeom prst="rect">
            <a:avLst/>
          </a:prstGeom>
          <a:noFill/>
        </p:spPr>
        <p:txBody>
          <a:bodyPr wrap="none" rtlCol="0">
            <a:spAutoFit/>
          </a:bodyPr>
          <a:lstStyle/>
          <a:p>
            <a:r>
              <a:rPr lang="en-US" dirty="0"/>
              <a:t>GSD = 1 km; Cross track width = 2330 km</a:t>
            </a:r>
          </a:p>
        </p:txBody>
      </p:sp>
    </p:spTree>
    <p:extLst>
      <p:ext uri="{BB962C8B-B14F-4D97-AF65-F5344CB8AC3E}">
        <p14:creationId xmlns:p14="http://schemas.microsoft.com/office/powerpoint/2010/main" val="46389293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Advanced Baseline Imager (ABI) on GOES-17 Geo Sat of Caldor Fires</a:t>
            </a:r>
          </a:p>
        </p:txBody>
      </p:sp>
      <p:sp>
        <p:nvSpPr>
          <p:cNvPr id="5" name="TextBox 4"/>
          <p:cNvSpPr txBox="1"/>
          <p:nvPr/>
        </p:nvSpPr>
        <p:spPr>
          <a:xfrm>
            <a:off x="2133600" y="6248400"/>
            <a:ext cx="4357283" cy="369332"/>
          </a:xfrm>
          <a:prstGeom prst="rect">
            <a:avLst/>
          </a:prstGeom>
          <a:noFill/>
        </p:spPr>
        <p:txBody>
          <a:bodyPr wrap="none" rtlCol="0">
            <a:spAutoFit/>
          </a:bodyPr>
          <a:lstStyle/>
          <a:p>
            <a:r>
              <a:rPr lang="en-US" dirty="0"/>
              <a:t>GSD ≈ 1 km; Frame spacing = 5 minutes</a:t>
            </a:r>
          </a:p>
        </p:txBody>
      </p:sp>
      <p:pic>
        <p:nvPicPr>
          <p:cNvPr id="3" name="Caldor Fire from GOES-17">
            <a:hlinkClick r:id="" action="ppaction://media"/>
            <a:extLst>
              <a:ext uri="{FF2B5EF4-FFF2-40B4-BE49-F238E27FC236}">
                <a16:creationId xmlns:a16="http://schemas.microsoft.com/office/drawing/2014/main" id="{9984C68E-231C-4784-A1A0-2A2A8E2AD14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88231" y="1828800"/>
            <a:ext cx="6967537" cy="3919537"/>
          </a:xfrm>
          <a:prstGeom prst="rect">
            <a:avLst/>
          </a:prstGeom>
        </p:spPr>
      </p:pic>
    </p:spTree>
    <p:extLst>
      <p:ext uri="{BB962C8B-B14F-4D97-AF65-F5344CB8AC3E}">
        <p14:creationId xmlns:p14="http://schemas.microsoft.com/office/powerpoint/2010/main" val="2730338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8438"/>
            <a:ext cx="7086600" cy="944562"/>
          </a:xfrm>
        </p:spPr>
        <p:txBody>
          <a:bodyPr/>
          <a:lstStyle/>
          <a:p>
            <a:r>
              <a:rPr lang="en-US" sz="3600" dirty="0"/>
              <a:t>JPSS VIIRS Day Night Band</a:t>
            </a:r>
            <a:br>
              <a:rPr lang="en-US" sz="3600" dirty="0"/>
            </a:br>
            <a:r>
              <a:rPr lang="en-US" sz="3600" dirty="0"/>
              <a:t>Image of Bioluminescence</a:t>
            </a:r>
          </a:p>
        </p:txBody>
      </p:sp>
      <p:sp>
        <p:nvSpPr>
          <p:cNvPr id="5" name="TextBox 4"/>
          <p:cNvSpPr txBox="1"/>
          <p:nvPr/>
        </p:nvSpPr>
        <p:spPr>
          <a:xfrm>
            <a:off x="3434651" y="6161706"/>
            <a:ext cx="1588897" cy="369332"/>
          </a:xfrm>
          <a:prstGeom prst="rect">
            <a:avLst/>
          </a:prstGeom>
          <a:noFill/>
        </p:spPr>
        <p:txBody>
          <a:bodyPr wrap="none" rtlCol="0">
            <a:spAutoFit/>
          </a:bodyPr>
          <a:lstStyle/>
          <a:p>
            <a:r>
              <a:rPr lang="en-US" dirty="0"/>
              <a:t>GSD = 750 m</a:t>
            </a:r>
          </a:p>
        </p:txBody>
      </p:sp>
      <p:pic>
        <p:nvPicPr>
          <p:cNvPr id="8" name="Picture 7">
            <a:extLst>
              <a:ext uri="{FF2B5EF4-FFF2-40B4-BE49-F238E27FC236}">
                <a16:creationId xmlns:a16="http://schemas.microsoft.com/office/drawing/2014/main" id="{41004EEA-404F-4AF9-8A87-28D7CA9794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5638" y="1524726"/>
            <a:ext cx="4381500" cy="4439920"/>
          </a:xfrm>
          <a:prstGeom prst="rect">
            <a:avLst/>
          </a:prstGeom>
        </p:spPr>
      </p:pic>
      <p:sp>
        <p:nvSpPr>
          <p:cNvPr id="9" name="TextBox 8">
            <a:extLst>
              <a:ext uri="{FF2B5EF4-FFF2-40B4-BE49-F238E27FC236}">
                <a16:creationId xmlns:a16="http://schemas.microsoft.com/office/drawing/2014/main" id="{8C82150D-0EC8-47A7-8F32-1F76E37CC8C6}"/>
              </a:ext>
            </a:extLst>
          </p:cNvPr>
          <p:cNvSpPr txBox="1"/>
          <p:nvPr/>
        </p:nvSpPr>
        <p:spPr>
          <a:xfrm>
            <a:off x="7315200" y="2590800"/>
            <a:ext cx="671979" cy="369332"/>
          </a:xfrm>
          <a:prstGeom prst="rect">
            <a:avLst/>
          </a:prstGeom>
          <a:noFill/>
        </p:spPr>
        <p:txBody>
          <a:bodyPr wrap="none" rtlCol="0">
            <a:spAutoFit/>
          </a:bodyPr>
          <a:lstStyle/>
          <a:p>
            <a:r>
              <a:rPr lang="en-US" dirty="0"/>
              <a:t>Java</a:t>
            </a:r>
          </a:p>
        </p:txBody>
      </p:sp>
      <p:sp>
        <p:nvSpPr>
          <p:cNvPr id="10" name="TextBox 9">
            <a:extLst>
              <a:ext uri="{FF2B5EF4-FFF2-40B4-BE49-F238E27FC236}">
                <a16:creationId xmlns:a16="http://schemas.microsoft.com/office/drawing/2014/main" id="{AB3F7AEC-2F93-461F-B982-07B1FF1FF60B}"/>
              </a:ext>
            </a:extLst>
          </p:cNvPr>
          <p:cNvSpPr txBox="1"/>
          <p:nvPr/>
        </p:nvSpPr>
        <p:spPr>
          <a:xfrm>
            <a:off x="7315200" y="4267200"/>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55EA4AA7-494F-4DA5-A4A3-971C2B50A103}"/>
              </a:ext>
            </a:extLst>
          </p:cNvPr>
          <p:cNvSpPr txBox="1"/>
          <p:nvPr/>
        </p:nvSpPr>
        <p:spPr>
          <a:xfrm>
            <a:off x="7162800" y="3962400"/>
            <a:ext cx="1343638" cy="369332"/>
          </a:xfrm>
          <a:prstGeom prst="rect">
            <a:avLst/>
          </a:prstGeom>
          <a:noFill/>
        </p:spPr>
        <p:txBody>
          <a:bodyPr wrap="none" rtlCol="0">
            <a:spAutoFit/>
          </a:bodyPr>
          <a:lstStyle/>
          <a:p>
            <a:r>
              <a:rPr lang="en-US" dirty="0"/>
              <a:t>“Milky Sea”</a:t>
            </a:r>
          </a:p>
        </p:txBody>
      </p:sp>
      <p:cxnSp>
        <p:nvCxnSpPr>
          <p:cNvPr id="13" name="Straight Arrow Connector 12">
            <a:extLst>
              <a:ext uri="{FF2B5EF4-FFF2-40B4-BE49-F238E27FC236}">
                <a16:creationId xmlns:a16="http://schemas.microsoft.com/office/drawing/2014/main" id="{4191B799-2F41-4A81-8C18-C5873D5B5D5F}"/>
              </a:ext>
            </a:extLst>
          </p:cNvPr>
          <p:cNvCxnSpPr/>
          <p:nvPr/>
        </p:nvCxnSpPr>
        <p:spPr>
          <a:xfrm flipH="1">
            <a:off x="5791200" y="2775466"/>
            <a:ext cx="1371600" cy="18466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B96C26F-2704-45BD-B39C-BA41B4D3F05E}"/>
              </a:ext>
            </a:extLst>
          </p:cNvPr>
          <p:cNvCxnSpPr>
            <a:stCxn id="11" idx="1"/>
          </p:cNvCxnSpPr>
          <p:nvPr/>
        </p:nvCxnSpPr>
        <p:spPr>
          <a:xfrm flipH="1" flipV="1">
            <a:off x="4436388" y="3657600"/>
            <a:ext cx="2726412" cy="48946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E134-30BB-419D-B0B6-44112AB219B1}"/>
              </a:ext>
            </a:extLst>
          </p:cNvPr>
          <p:cNvSpPr>
            <a:spLocks noGrp="1"/>
          </p:cNvSpPr>
          <p:nvPr>
            <p:ph type="title"/>
          </p:nvPr>
        </p:nvSpPr>
        <p:spPr/>
        <p:txBody>
          <a:bodyPr/>
          <a:lstStyle/>
          <a:p>
            <a:r>
              <a:rPr lang="en-US" sz="4000" dirty="0"/>
              <a:t>Sentinel-2 Image of Philadelphia</a:t>
            </a:r>
          </a:p>
        </p:txBody>
      </p:sp>
      <p:pic>
        <p:nvPicPr>
          <p:cNvPr id="5" name="Picture 4">
            <a:extLst>
              <a:ext uri="{FF2B5EF4-FFF2-40B4-BE49-F238E27FC236}">
                <a16:creationId xmlns:a16="http://schemas.microsoft.com/office/drawing/2014/main" id="{9182B5EF-E5B5-4743-BBC9-A49F56E088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1447800"/>
            <a:ext cx="5264839" cy="5181600"/>
          </a:xfrm>
          <a:prstGeom prst="rect">
            <a:avLst/>
          </a:prstGeom>
        </p:spPr>
      </p:pic>
      <p:sp>
        <p:nvSpPr>
          <p:cNvPr id="6" name="TextBox 5">
            <a:extLst>
              <a:ext uri="{FF2B5EF4-FFF2-40B4-BE49-F238E27FC236}">
                <a16:creationId xmlns:a16="http://schemas.microsoft.com/office/drawing/2014/main" id="{4298ADB7-34BC-4AAC-A84E-E82FCB79DF92}"/>
              </a:ext>
            </a:extLst>
          </p:cNvPr>
          <p:cNvSpPr txBox="1"/>
          <p:nvPr/>
        </p:nvSpPr>
        <p:spPr>
          <a:xfrm>
            <a:off x="7239000" y="3886200"/>
            <a:ext cx="1396536" cy="369332"/>
          </a:xfrm>
          <a:prstGeom prst="rect">
            <a:avLst/>
          </a:prstGeom>
          <a:noFill/>
        </p:spPr>
        <p:txBody>
          <a:bodyPr wrap="none" rtlCol="0">
            <a:spAutoFit/>
          </a:bodyPr>
          <a:lstStyle/>
          <a:p>
            <a:r>
              <a:rPr lang="en-US" dirty="0"/>
              <a:t>GSD = 20m</a:t>
            </a:r>
          </a:p>
        </p:txBody>
      </p:sp>
    </p:spTree>
    <p:extLst>
      <p:ext uri="{BB962C8B-B14F-4D97-AF65-F5344CB8AC3E}">
        <p14:creationId xmlns:p14="http://schemas.microsoft.com/office/powerpoint/2010/main" val="408564385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ne Landing">
            <a:hlinkClick r:id="" action="ppaction://media"/>
            <a:extLst>
              <a:ext uri="{FF2B5EF4-FFF2-40B4-BE49-F238E27FC236}">
                <a16:creationId xmlns:a16="http://schemas.microsoft.com/office/drawing/2014/main" id="{3641342E-3FF1-4998-A0E8-B4AEA819F01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267200" y="3810000"/>
            <a:ext cx="4648200" cy="2613025"/>
          </a:xfrm>
          <a:prstGeom prst="rect">
            <a:avLst/>
          </a:prstGeom>
        </p:spPr>
      </p:pic>
      <p:sp>
        <p:nvSpPr>
          <p:cNvPr id="2" name="Title 1"/>
          <p:cNvSpPr>
            <a:spLocks noGrp="1"/>
          </p:cNvSpPr>
          <p:nvPr>
            <p:ph type="title"/>
          </p:nvPr>
        </p:nvSpPr>
        <p:spPr/>
        <p:txBody>
          <a:bodyPr/>
          <a:lstStyle/>
          <a:p>
            <a:r>
              <a:rPr lang="en-US" dirty="0"/>
              <a:t>Videos from </a:t>
            </a:r>
            <a:r>
              <a:rPr lang="en-US" dirty="0" err="1"/>
              <a:t>Skysat</a:t>
            </a:r>
            <a:endParaRPr lang="en-US" dirty="0"/>
          </a:p>
        </p:txBody>
      </p:sp>
      <p:sp>
        <p:nvSpPr>
          <p:cNvPr id="7" name="TextBox 6"/>
          <p:cNvSpPr txBox="1"/>
          <p:nvPr/>
        </p:nvSpPr>
        <p:spPr>
          <a:xfrm>
            <a:off x="1143000" y="5334000"/>
            <a:ext cx="1524776" cy="369332"/>
          </a:xfrm>
          <a:prstGeom prst="rect">
            <a:avLst/>
          </a:prstGeom>
          <a:noFill/>
        </p:spPr>
        <p:txBody>
          <a:bodyPr wrap="none" rtlCol="0">
            <a:spAutoFit/>
          </a:bodyPr>
          <a:lstStyle/>
          <a:p>
            <a:r>
              <a:rPr lang="en-US" dirty="0"/>
              <a:t>GSD = 1.1 m</a:t>
            </a:r>
          </a:p>
        </p:txBody>
      </p:sp>
      <p:pic>
        <p:nvPicPr>
          <p:cNvPr id="3" name="Cars">
            <a:hlinkClick r:id="" action="ppaction://media"/>
            <a:extLst>
              <a:ext uri="{FF2B5EF4-FFF2-40B4-BE49-F238E27FC236}">
                <a16:creationId xmlns:a16="http://schemas.microsoft.com/office/drawing/2014/main" id="{68A7C6C9-74A8-4260-BF65-E747A6610692}"/>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33399" y="1600200"/>
            <a:ext cx="5150861" cy="2895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8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6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mute="1">
                <p:cTn id="17"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Very High Resolution Worldview-3 Image</a:t>
            </a:r>
          </a:p>
        </p:txBody>
      </p:sp>
      <p:pic>
        <p:nvPicPr>
          <p:cNvPr id="4" name="Picture 3" descr="DGlobe30cm_630.jpg"/>
          <p:cNvPicPr>
            <a:picLocks noChangeAspect="1"/>
          </p:cNvPicPr>
          <p:nvPr/>
        </p:nvPicPr>
        <p:blipFill>
          <a:blip r:embed="rId2" cstate="print"/>
          <a:stretch>
            <a:fillRect/>
          </a:stretch>
        </p:blipFill>
        <p:spPr>
          <a:xfrm>
            <a:off x="838200" y="1676400"/>
            <a:ext cx="7708007" cy="4343400"/>
          </a:xfrm>
          <a:prstGeom prst="rect">
            <a:avLst/>
          </a:prstGeom>
        </p:spPr>
      </p:pic>
      <p:sp>
        <p:nvSpPr>
          <p:cNvPr id="5" name="TextBox 4"/>
          <p:cNvSpPr txBox="1"/>
          <p:nvPr/>
        </p:nvSpPr>
        <p:spPr>
          <a:xfrm>
            <a:off x="3657600" y="6248400"/>
            <a:ext cx="1653017" cy="369332"/>
          </a:xfrm>
          <a:prstGeom prst="rect">
            <a:avLst/>
          </a:prstGeom>
          <a:noFill/>
        </p:spPr>
        <p:txBody>
          <a:bodyPr wrap="none" rtlCol="0">
            <a:spAutoFit/>
          </a:bodyPr>
          <a:lstStyle/>
          <a:p>
            <a:r>
              <a:rPr lang="en-US" dirty="0"/>
              <a:t>GSD = 0.31 m</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7B0471-DF0A-42CF-8304-3AF77556E542}"/>
              </a:ext>
            </a:extLst>
          </p:cNvPr>
          <p:cNvPicPr>
            <a:picLocks noChangeAspect="1"/>
          </p:cNvPicPr>
          <p:nvPr/>
        </p:nvPicPr>
        <p:blipFill>
          <a:blip r:embed="rId3" cstate="print"/>
          <a:stretch>
            <a:fillRect/>
          </a:stretch>
        </p:blipFill>
        <p:spPr>
          <a:xfrm>
            <a:off x="979812" y="4931517"/>
            <a:ext cx="3484028" cy="1697883"/>
          </a:xfrm>
          <a:prstGeom prst="rect">
            <a:avLst/>
          </a:prstGeom>
        </p:spPr>
      </p:pic>
      <p:pic>
        <p:nvPicPr>
          <p:cNvPr id="7" name="Picture 6">
            <a:extLst>
              <a:ext uri="{FF2B5EF4-FFF2-40B4-BE49-F238E27FC236}">
                <a16:creationId xmlns:a16="http://schemas.microsoft.com/office/drawing/2014/main" id="{D3845839-43E6-4CC4-AA03-E43C5ECE537C}"/>
              </a:ext>
            </a:extLst>
          </p:cNvPr>
          <p:cNvPicPr>
            <a:picLocks noChangeAspect="1"/>
          </p:cNvPicPr>
          <p:nvPr/>
        </p:nvPicPr>
        <p:blipFill>
          <a:blip r:embed="rId4" cstate="print"/>
          <a:stretch>
            <a:fillRect/>
          </a:stretch>
        </p:blipFill>
        <p:spPr>
          <a:xfrm>
            <a:off x="4724400" y="3188208"/>
            <a:ext cx="3484027" cy="1688592"/>
          </a:xfrm>
          <a:prstGeom prst="rect">
            <a:avLst/>
          </a:prstGeom>
        </p:spPr>
      </p:pic>
      <p:pic>
        <p:nvPicPr>
          <p:cNvPr id="8" name="Picture 7">
            <a:extLst>
              <a:ext uri="{FF2B5EF4-FFF2-40B4-BE49-F238E27FC236}">
                <a16:creationId xmlns:a16="http://schemas.microsoft.com/office/drawing/2014/main" id="{700922A7-E58C-4513-A96D-0E2069ED6B00}"/>
              </a:ext>
            </a:extLst>
          </p:cNvPr>
          <p:cNvPicPr>
            <a:picLocks noChangeAspect="1"/>
          </p:cNvPicPr>
          <p:nvPr/>
        </p:nvPicPr>
        <p:blipFill>
          <a:blip r:embed="rId5" cstate="print"/>
          <a:stretch>
            <a:fillRect/>
          </a:stretch>
        </p:blipFill>
        <p:spPr>
          <a:xfrm>
            <a:off x="4724400" y="4953000"/>
            <a:ext cx="3484027" cy="1688592"/>
          </a:xfrm>
          <a:prstGeom prst="rect">
            <a:avLst/>
          </a:prstGeom>
        </p:spPr>
      </p:pic>
      <p:pic>
        <p:nvPicPr>
          <p:cNvPr id="15" name="Picture 14">
            <a:extLst>
              <a:ext uri="{FF2B5EF4-FFF2-40B4-BE49-F238E27FC236}">
                <a16:creationId xmlns:a16="http://schemas.microsoft.com/office/drawing/2014/main" id="{E925A9ED-B00A-40A0-93AA-BA8C9453DD78}"/>
              </a:ext>
            </a:extLst>
          </p:cNvPr>
          <p:cNvPicPr>
            <a:picLocks noChangeAspect="1"/>
          </p:cNvPicPr>
          <p:nvPr/>
        </p:nvPicPr>
        <p:blipFill>
          <a:blip r:embed="rId6" cstate="print"/>
          <a:stretch>
            <a:fillRect/>
          </a:stretch>
        </p:blipFill>
        <p:spPr>
          <a:xfrm>
            <a:off x="979812" y="3178917"/>
            <a:ext cx="3492830" cy="1688592"/>
          </a:xfrm>
          <a:prstGeom prst="rect">
            <a:avLst/>
          </a:prstGeom>
        </p:spPr>
      </p:pic>
      <p:pic>
        <p:nvPicPr>
          <p:cNvPr id="17" name="Picture 16" descr="MODIS Brazil cropped.jpg"/>
          <p:cNvPicPr>
            <a:picLocks noChangeAspect="1"/>
          </p:cNvPicPr>
          <p:nvPr/>
        </p:nvPicPr>
        <p:blipFill>
          <a:blip r:embed="rId7" cstate="print"/>
          <a:stretch>
            <a:fillRect/>
          </a:stretch>
        </p:blipFill>
        <p:spPr>
          <a:xfrm>
            <a:off x="979812" y="1447800"/>
            <a:ext cx="3515988" cy="1676400"/>
          </a:xfrm>
          <a:prstGeom prst="rect">
            <a:avLst/>
          </a:prstGeom>
        </p:spPr>
      </p:pic>
      <p:sp>
        <p:nvSpPr>
          <p:cNvPr id="18" name="TextBox 17"/>
          <p:cNvSpPr txBox="1"/>
          <p:nvPr/>
        </p:nvSpPr>
        <p:spPr>
          <a:xfrm>
            <a:off x="304800" y="76200"/>
            <a:ext cx="7391401" cy="1200329"/>
          </a:xfrm>
          <a:prstGeom prst="rect">
            <a:avLst/>
          </a:prstGeom>
          <a:noFill/>
        </p:spPr>
        <p:txBody>
          <a:bodyPr wrap="square" rtlCol="0">
            <a:spAutoFit/>
          </a:bodyPr>
          <a:lstStyle/>
          <a:p>
            <a:pPr algn="ctr"/>
            <a:r>
              <a:rPr lang="en-US" sz="2400" dirty="0"/>
              <a:t>Instrument Designs Are Always a Compromise Between GSD, Ground Area and Other Characteristics</a:t>
            </a:r>
          </a:p>
        </p:txBody>
      </p:sp>
      <p:sp>
        <p:nvSpPr>
          <p:cNvPr id="9" name="TextBox 8"/>
          <p:cNvSpPr txBox="1"/>
          <p:nvPr/>
        </p:nvSpPr>
        <p:spPr>
          <a:xfrm>
            <a:off x="4800600" y="1905000"/>
            <a:ext cx="3352800" cy="646331"/>
          </a:xfrm>
          <a:prstGeom prst="rect">
            <a:avLst/>
          </a:prstGeom>
          <a:noFill/>
        </p:spPr>
        <p:txBody>
          <a:bodyPr wrap="square" rtlCol="0">
            <a:spAutoFit/>
          </a:bodyPr>
          <a:lstStyle/>
          <a:p>
            <a:r>
              <a:rPr lang="en-US" dirty="0"/>
              <a:t>Multiple images of same area of Brazil at different resolutions</a:t>
            </a:r>
          </a:p>
        </p:txBody>
      </p:sp>
    </p:spTree>
    <p:extLst>
      <p:ext uri="{BB962C8B-B14F-4D97-AF65-F5344CB8AC3E}">
        <p14:creationId xmlns:p14="http://schemas.microsoft.com/office/powerpoint/2010/main" val="300308246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010400" cy="944562"/>
          </a:xfrm>
        </p:spPr>
        <p:txBody>
          <a:bodyPr/>
          <a:lstStyle/>
          <a:p>
            <a:r>
              <a:rPr lang="en-US" sz="4000" dirty="0"/>
              <a:t>Why Don’t We Always Collect the Highest Resolution Images?</a:t>
            </a:r>
          </a:p>
        </p:txBody>
      </p:sp>
      <p:sp>
        <p:nvSpPr>
          <p:cNvPr id="3" name="Content Placeholder 2"/>
          <p:cNvSpPr>
            <a:spLocks noGrp="1"/>
          </p:cNvSpPr>
          <p:nvPr>
            <p:ph idx="1"/>
          </p:nvPr>
        </p:nvSpPr>
        <p:spPr>
          <a:xfrm>
            <a:off x="457200" y="1371600"/>
            <a:ext cx="8229600" cy="4525963"/>
          </a:xfrm>
        </p:spPr>
        <p:txBody>
          <a:bodyPr/>
          <a:lstStyle/>
          <a:p>
            <a:r>
              <a:rPr lang="en-US" sz="2200" dirty="0"/>
              <a:t>Mission objectives, physics and engineering limitations constrain the satellite/instrument design.</a:t>
            </a:r>
          </a:p>
          <a:p>
            <a:r>
              <a:rPr lang="en-US" sz="2200" dirty="0"/>
              <a:t>Onboard storage and download rates constrain number of pixels/image, number of images/time period and number of bits/pixel.</a:t>
            </a:r>
          </a:p>
          <a:p>
            <a:pPr lvl="1"/>
            <a:r>
              <a:rPr lang="en-US" sz="1800" dirty="0"/>
              <a:t>Example: 400 images/day x 6000 x 6000 pixels x 12 spectral bands x 10 bits/pixel x 0.6 compression rate / (240 seconds/window x 14 windows/day) = 309 Mbps</a:t>
            </a:r>
          </a:p>
          <a:p>
            <a:r>
              <a:rPr lang="en-US" sz="2200" dirty="0"/>
              <a:t>Image noisiness and sensitivity (SNR) constrains f-number (focal length / aperture size) and detector size.</a:t>
            </a:r>
          </a:p>
          <a:p>
            <a:r>
              <a:rPr lang="en-US" sz="2200" dirty="0"/>
              <a:t>Revisit time drives image area, orbit and number of satellites</a:t>
            </a:r>
          </a:p>
          <a:p>
            <a:r>
              <a:rPr lang="en-US" sz="2200" dirty="0"/>
              <a:t>Size of image area drives the number of detectors and exposure time.</a:t>
            </a:r>
          </a:p>
          <a:p>
            <a:r>
              <a:rPr lang="en-US" sz="2200" dirty="0"/>
              <a:t>Orbit and altitude can drive exposure time.</a:t>
            </a:r>
          </a:p>
          <a:p>
            <a:r>
              <a:rPr lang="en-US" sz="2200" dirty="0"/>
              <a:t>GSD drives detector size, focal length and altitude.</a:t>
            </a:r>
          </a:p>
        </p:txBody>
      </p:sp>
      <p:sp>
        <p:nvSpPr>
          <p:cNvPr id="4" name="Slide Number Placeholder 3"/>
          <p:cNvSpPr>
            <a:spLocks noGrp="1"/>
          </p:cNvSpPr>
          <p:nvPr>
            <p:ph type="sldNum" sz="quarter" idx="11"/>
          </p:nvPr>
        </p:nvSpPr>
        <p:spPr/>
        <p:txBody>
          <a:bodyPr/>
          <a:lstStyle/>
          <a:p>
            <a:pPr>
              <a:defRPr/>
            </a:pPr>
            <a:endParaRPr lang="en-US" dirty="0"/>
          </a:p>
          <a:p>
            <a:pPr>
              <a:defRPr/>
            </a:pPr>
            <a:endParaRPr lang="en-US" dirty="0"/>
          </a:p>
          <a:p>
            <a:pPr>
              <a:defRPr/>
            </a:pPr>
            <a:endParaRPr lang="en-US" dirty="0"/>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Example of Basic Instrument Design</a:t>
            </a:r>
          </a:p>
        </p:txBody>
      </p:sp>
      <p:sp>
        <p:nvSpPr>
          <p:cNvPr id="3" name="Content Placeholder 2"/>
          <p:cNvSpPr>
            <a:spLocks noGrp="1"/>
          </p:cNvSpPr>
          <p:nvPr>
            <p:ph idx="1"/>
          </p:nvPr>
        </p:nvSpPr>
        <p:spPr>
          <a:xfrm>
            <a:off x="457200" y="1447800"/>
            <a:ext cx="8229600" cy="4525963"/>
          </a:xfrm>
        </p:spPr>
        <p:txBody>
          <a:bodyPr/>
          <a:lstStyle/>
          <a:p>
            <a:r>
              <a:rPr lang="en-US" sz="2400" dirty="0"/>
              <a:t>Start by setting the system requirements</a:t>
            </a:r>
          </a:p>
          <a:p>
            <a:pPr lvl="1"/>
            <a:r>
              <a:rPr lang="en-US" sz="2000" dirty="0"/>
              <a:t>GSD = 1m</a:t>
            </a:r>
          </a:p>
          <a:p>
            <a:pPr lvl="1"/>
            <a:r>
              <a:rPr lang="en-US" sz="2000" dirty="0"/>
              <a:t>SNR = 130</a:t>
            </a:r>
          </a:p>
          <a:p>
            <a:pPr lvl="1"/>
            <a:r>
              <a:rPr lang="en-US" sz="2000" dirty="0"/>
              <a:t>Orbit altitude = 500 km </a:t>
            </a:r>
          </a:p>
          <a:p>
            <a:pPr lvl="1"/>
            <a:r>
              <a:rPr lang="en-US" sz="2000" dirty="0"/>
              <a:t>Scene radiance level = 9.7E19 photon/s-m</a:t>
            </a:r>
            <a:r>
              <a:rPr lang="en-US" sz="2000" baseline="30000" dirty="0"/>
              <a:t>2</a:t>
            </a:r>
            <a:r>
              <a:rPr lang="en-US" sz="2000" dirty="0"/>
              <a:t>-steradian-um</a:t>
            </a:r>
          </a:p>
          <a:p>
            <a:pPr lvl="1"/>
            <a:r>
              <a:rPr lang="en-US" sz="2000" dirty="0"/>
              <a:t>Spectral band = 0.45 - 0.51 um (blue band)</a:t>
            </a:r>
          </a:p>
          <a:p>
            <a:r>
              <a:rPr lang="en-US" sz="2400" dirty="0"/>
              <a:t>Select available hardware that requires least customization</a:t>
            </a:r>
          </a:p>
          <a:p>
            <a:pPr lvl="1"/>
            <a:r>
              <a:rPr lang="en-US" sz="2000" dirty="0"/>
              <a:t>Detector chip: 7.2um detector size </a:t>
            </a:r>
          </a:p>
          <a:p>
            <a:pPr lvl="1"/>
            <a:r>
              <a:rPr lang="en-US" sz="2000" dirty="0"/>
              <a:t>Quantum efficiency=0.8 electrons/photon</a:t>
            </a:r>
          </a:p>
          <a:p>
            <a:pPr lvl="1"/>
            <a:r>
              <a:rPr lang="en-US" sz="2000" dirty="0"/>
              <a:t>Dark noise=100 electrons  </a:t>
            </a:r>
          </a:p>
          <a:p>
            <a:pPr lvl="1"/>
            <a:r>
              <a:rPr lang="en-US" sz="2000" dirty="0"/>
              <a:t>2D staring array like those in consumer cameras</a:t>
            </a:r>
          </a:p>
          <a:p>
            <a:pPr lvl="2"/>
            <a:r>
              <a:rPr lang="en-US" sz="1600" dirty="0"/>
              <a:t>Frame rate=120Hz    (1/frame rate = exposure time)</a:t>
            </a:r>
          </a:p>
          <a:p>
            <a:r>
              <a:rPr lang="en-US" sz="2400" dirty="0"/>
              <a:t>Run these values through some simple equations.</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Algebra Tells You What the Instrument Will Look Like</a:t>
            </a:r>
          </a:p>
        </p:txBody>
      </p:sp>
      <p:sp>
        <p:nvSpPr>
          <p:cNvPr id="7168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683" name="Rectangle 3"/>
          <p:cNvSpPr>
            <a:spLocks noChangeArrowheads="1"/>
          </p:cNvSpPr>
          <p:nvPr/>
        </p:nvSpPr>
        <p:spPr bwMode="auto">
          <a:xfrm>
            <a:off x="0" y="10398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68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686" name="Rectangle 6"/>
          <p:cNvSpPr>
            <a:spLocks noChangeArrowheads="1"/>
          </p:cNvSpPr>
          <p:nvPr/>
        </p:nvSpPr>
        <p:spPr bwMode="auto">
          <a:xfrm>
            <a:off x="0" y="10398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688"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689" name="Rectangle 9"/>
          <p:cNvSpPr>
            <a:spLocks noChangeArrowheads="1"/>
          </p:cNvSpPr>
          <p:nvPr/>
        </p:nvSpPr>
        <p:spPr bwMode="auto">
          <a:xfrm>
            <a:off x="0" y="9636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691"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692" name="Rectangle 12"/>
          <p:cNvSpPr>
            <a:spLocks noChangeArrowheads="1"/>
          </p:cNvSpPr>
          <p:nvPr/>
        </p:nvSpPr>
        <p:spPr bwMode="auto">
          <a:xfrm>
            <a:off x="0" y="78898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694"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695" name="Rectangle 15"/>
          <p:cNvSpPr>
            <a:spLocks noChangeArrowheads="1"/>
          </p:cNvSpPr>
          <p:nvPr/>
        </p:nvSpPr>
        <p:spPr bwMode="auto">
          <a:xfrm>
            <a:off x="0" y="815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697"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698" name="Rectangle 18"/>
          <p:cNvSpPr>
            <a:spLocks noChangeArrowheads="1"/>
          </p:cNvSpPr>
          <p:nvPr/>
        </p:nvSpPr>
        <p:spPr bwMode="auto">
          <a:xfrm>
            <a:off x="0" y="815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06" name="Rectangle 2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07" name="Rectangle 27"/>
          <p:cNvSpPr>
            <a:spLocks noChangeArrowheads="1"/>
          </p:cNvSpPr>
          <p:nvPr/>
        </p:nvSpPr>
        <p:spPr bwMode="auto">
          <a:xfrm>
            <a:off x="0" y="62071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09" name="Rectangle 29"/>
          <p:cNvSpPr>
            <a:spLocks noChangeArrowheads="1"/>
          </p:cNvSpPr>
          <p:nvPr/>
        </p:nvSpPr>
        <p:spPr bwMode="auto">
          <a:xfrm>
            <a:off x="0" y="186213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14" name="Rectangle 3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15" name="Rectangle 35"/>
          <p:cNvSpPr>
            <a:spLocks noChangeArrowheads="1"/>
          </p:cNvSpPr>
          <p:nvPr/>
        </p:nvSpPr>
        <p:spPr bwMode="auto">
          <a:xfrm>
            <a:off x="0" y="9636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17" name="Rectangle 3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19" name="Rectangle 3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20" name="Rectangle 40"/>
          <p:cNvSpPr>
            <a:spLocks noChangeArrowheads="1"/>
          </p:cNvSpPr>
          <p:nvPr/>
        </p:nvSpPr>
        <p:spPr bwMode="auto">
          <a:xfrm>
            <a:off x="0" y="9636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22" name="Rectangle 4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23" name="Rectangle 43"/>
          <p:cNvSpPr>
            <a:spLocks noChangeArrowheads="1"/>
          </p:cNvSpPr>
          <p:nvPr/>
        </p:nvSpPr>
        <p:spPr bwMode="auto">
          <a:xfrm>
            <a:off x="0" y="9636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25" name="Rectangle 4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24" name="Picture 4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38200" y="2895600"/>
            <a:ext cx="3548216" cy="457200"/>
          </a:xfrm>
          <a:prstGeom prst="rect">
            <a:avLst/>
          </a:prstGeom>
          <a:noFill/>
        </p:spPr>
      </p:pic>
      <p:sp>
        <p:nvSpPr>
          <p:cNvPr id="71727" name="Rectangle 4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28" name="Rectangle 48"/>
          <p:cNvSpPr>
            <a:spLocks noChangeArrowheads="1"/>
          </p:cNvSpPr>
          <p:nvPr/>
        </p:nvSpPr>
        <p:spPr bwMode="auto">
          <a:xfrm>
            <a:off x="0" y="815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31" name="Rectangle 5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32" name="Rectangle 52"/>
          <p:cNvSpPr>
            <a:spLocks noChangeArrowheads="1"/>
          </p:cNvSpPr>
          <p:nvPr/>
        </p:nvSpPr>
        <p:spPr bwMode="auto">
          <a:xfrm>
            <a:off x="0" y="62071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34" name="Rectangle 5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9" name="TextBox 58"/>
          <p:cNvSpPr txBox="1"/>
          <p:nvPr/>
        </p:nvSpPr>
        <p:spPr>
          <a:xfrm>
            <a:off x="5708650" y="3867556"/>
            <a:ext cx="3206750" cy="1477328"/>
          </a:xfrm>
          <a:prstGeom prst="rect">
            <a:avLst/>
          </a:prstGeom>
          <a:noFill/>
        </p:spPr>
        <p:txBody>
          <a:bodyPr wrap="square" rtlCol="0">
            <a:spAutoFit/>
          </a:bodyPr>
          <a:lstStyle/>
          <a:p>
            <a:r>
              <a:rPr lang="en-US" dirty="0">
                <a:solidFill>
                  <a:srgbClr val="C00000"/>
                </a:solidFill>
              </a:rPr>
              <a:t>These equations apply to any camera from microscopes to telescopes, from cell phones to the James Webb Space Telescope.</a:t>
            </a:r>
          </a:p>
        </p:txBody>
      </p:sp>
      <p:sp>
        <p:nvSpPr>
          <p:cNvPr id="71736" name="Rectangle 5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37" name="Rectangle 57"/>
          <p:cNvSpPr>
            <a:spLocks noChangeArrowheads="1"/>
          </p:cNvSpPr>
          <p:nvPr/>
        </p:nvSpPr>
        <p:spPr bwMode="auto">
          <a:xfrm>
            <a:off x="0" y="641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39" name="Rectangle 5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41" name="Rectangle 6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42" name="Rectangle 62"/>
          <p:cNvSpPr>
            <a:spLocks noChangeArrowheads="1"/>
          </p:cNvSpPr>
          <p:nvPr/>
        </p:nvSpPr>
        <p:spPr bwMode="auto">
          <a:xfrm>
            <a:off x="0" y="9636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67" name="Rectangle 8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66" name="Picture 8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38200" y="5246687"/>
            <a:ext cx="1398588" cy="163513"/>
          </a:xfrm>
          <a:prstGeom prst="rect">
            <a:avLst/>
          </a:prstGeom>
          <a:noFill/>
        </p:spPr>
      </p:pic>
      <p:sp>
        <p:nvSpPr>
          <p:cNvPr id="71768" name="Rectangle 88"/>
          <p:cNvSpPr>
            <a:spLocks noChangeArrowheads="1"/>
          </p:cNvSpPr>
          <p:nvPr/>
        </p:nvSpPr>
        <p:spPr bwMode="auto">
          <a:xfrm>
            <a:off x="0" y="6207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70" name="Rectangle 9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69" name="Picture 89"/>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38200" y="5475287"/>
            <a:ext cx="1360488" cy="163513"/>
          </a:xfrm>
          <a:prstGeom prst="rect">
            <a:avLst/>
          </a:prstGeom>
          <a:noFill/>
        </p:spPr>
      </p:pic>
      <p:sp>
        <p:nvSpPr>
          <p:cNvPr id="71772" name="Rectangle 9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71" name="Picture 9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838200" y="5703887"/>
            <a:ext cx="2057400" cy="163513"/>
          </a:xfrm>
          <a:prstGeom prst="rect">
            <a:avLst/>
          </a:prstGeom>
          <a:noFill/>
        </p:spPr>
      </p:pic>
      <p:sp>
        <p:nvSpPr>
          <p:cNvPr id="71774" name="Rectangle 9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73" name="Picture 9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838200" y="5932487"/>
            <a:ext cx="1714500" cy="163513"/>
          </a:xfrm>
          <a:prstGeom prst="rect">
            <a:avLst/>
          </a:prstGeom>
          <a:noFill/>
        </p:spPr>
      </p:pic>
      <p:sp>
        <p:nvSpPr>
          <p:cNvPr id="71776" name="Rectangle 9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75" name="Picture 9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838200" y="6161087"/>
            <a:ext cx="3016250" cy="163513"/>
          </a:xfrm>
          <a:prstGeom prst="rect">
            <a:avLst/>
          </a:prstGeom>
          <a:noFill/>
        </p:spPr>
      </p:pic>
      <p:sp>
        <p:nvSpPr>
          <p:cNvPr id="71778" name="Rectangle 9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77" name="Picture 9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838200" y="6389687"/>
            <a:ext cx="2427288" cy="163513"/>
          </a:xfrm>
          <a:prstGeom prst="rect">
            <a:avLst/>
          </a:prstGeom>
          <a:noFill/>
        </p:spPr>
      </p:pic>
      <p:sp>
        <p:nvSpPr>
          <p:cNvPr id="71779" name="Rectangle 99"/>
          <p:cNvSpPr>
            <a:spLocks noChangeArrowheads="1"/>
          </p:cNvSpPr>
          <p:nvPr/>
        </p:nvSpPr>
        <p:spPr bwMode="auto">
          <a:xfrm>
            <a:off x="0" y="6207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81" name="Rectangle 10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80" name="Picture 100"/>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549775" y="5486400"/>
            <a:ext cx="2297113" cy="184150"/>
          </a:xfrm>
          <a:prstGeom prst="rect">
            <a:avLst/>
          </a:prstGeom>
          <a:noFill/>
        </p:spPr>
      </p:pic>
      <p:sp>
        <p:nvSpPr>
          <p:cNvPr id="71782" name="Rectangle 102"/>
          <p:cNvSpPr>
            <a:spLocks noChangeArrowheads="1"/>
          </p:cNvSpPr>
          <p:nvPr/>
        </p:nvSpPr>
        <p:spPr bwMode="auto">
          <a:xfrm>
            <a:off x="0" y="641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84" name="Rectangle 10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85" name="Rectangle 105"/>
          <p:cNvSpPr>
            <a:spLocks noChangeArrowheads="1"/>
          </p:cNvSpPr>
          <p:nvPr/>
        </p:nvSpPr>
        <p:spPr bwMode="auto">
          <a:xfrm>
            <a:off x="0" y="6207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87" name="Rectangle 10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86" name="Picture 106"/>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4549775" y="5943600"/>
            <a:ext cx="1158875" cy="163513"/>
          </a:xfrm>
          <a:prstGeom prst="rect">
            <a:avLst/>
          </a:prstGeom>
          <a:noFill/>
        </p:spPr>
      </p:pic>
      <p:sp>
        <p:nvSpPr>
          <p:cNvPr id="71789" name="Rectangle 10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88" name="Picture 108"/>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4549775" y="6172200"/>
            <a:ext cx="3984625" cy="168275"/>
          </a:xfrm>
          <a:prstGeom prst="rect">
            <a:avLst/>
          </a:prstGeom>
          <a:noFill/>
        </p:spPr>
      </p:pic>
      <p:sp>
        <p:nvSpPr>
          <p:cNvPr id="71790" name="Rectangle 110"/>
          <p:cNvSpPr>
            <a:spLocks noChangeArrowheads="1"/>
          </p:cNvSpPr>
          <p:nvPr/>
        </p:nvSpPr>
        <p:spPr bwMode="auto">
          <a:xfrm>
            <a:off x="0" y="6254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92" name="Rectangle 1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91" name="Picture 111"/>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4549775" y="6389687"/>
            <a:ext cx="930275" cy="163513"/>
          </a:xfrm>
          <a:prstGeom prst="rect">
            <a:avLst/>
          </a:prstGeom>
          <a:noFill/>
        </p:spPr>
      </p:pic>
      <p:sp>
        <p:nvSpPr>
          <p:cNvPr id="71794" name="Rectangle 1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1793" name="Picture 113"/>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838200" y="1447800"/>
            <a:ext cx="6050316" cy="762000"/>
          </a:xfrm>
          <a:prstGeom prst="rect">
            <a:avLst/>
          </a:prstGeom>
          <a:noFill/>
        </p:spPr>
      </p:pic>
      <p:sp>
        <p:nvSpPr>
          <p:cNvPr id="71795" name="Rectangle 115"/>
          <p:cNvSpPr>
            <a:spLocks noChangeArrowheads="1"/>
          </p:cNvSpPr>
          <p:nvPr/>
        </p:nvSpPr>
        <p:spPr bwMode="auto">
          <a:xfrm>
            <a:off x="0" y="10398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797" name="Rectangle 1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798" name="Rectangle 118"/>
          <p:cNvSpPr>
            <a:spLocks noChangeArrowheads="1"/>
          </p:cNvSpPr>
          <p:nvPr/>
        </p:nvSpPr>
        <p:spPr bwMode="auto">
          <a:xfrm>
            <a:off x="0" y="9636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1800" name="Rectangle 12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1801" name="Rectangle 121"/>
          <p:cNvSpPr>
            <a:spLocks noChangeArrowheads="1"/>
          </p:cNvSpPr>
          <p:nvPr/>
        </p:nvSpPr>
        <p:spPr bwMode="auto">
          <a:xfrm>
            <a:off x="0" y="815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843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8435" name="Rectangle 3"/>
          <p:cNvSpPr>
            <a:spLocks noChangeArrowheads="1"/>
          </p:cNvSpPr>
          <p:nvPr/>
        </p:nvSpPr>
        <p:spPr bwMode="auto">
          <a:xfrm>
            <a:off x="0" y="7731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843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8436" name="Picture 4"/>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838200" y="4865687"/>
            <a:ext cx="549275" cy="315913"/>
          </a:xfrm>
          <a:prstGeom prst="rect">
            <a:avLst/>
          </a:prstGeom>
          <a:noFill/>
        </p:spPr>
      </p:pic>
      <p:sp>
        <p:nvSpPr>
          <p:cNvPr id="18438" name="Rectangle 6"/>
          <p:cNvSpPr>
            <a:spLocks noChangeArrowheads="1"/>
          </p:cNvSpPr>
          <p:nvPr/>
        </p:nvSpPr>
        <p:spPr bwMode="auto">
          <a:xfrm>
            <a:off x="0" y="7731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536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5361" name="Picture 1"/>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838201" y="3429000"/>
            <a:ext cx="6172199" cy="526980"/>
          </a:xfrm>
          <a:prstGeom prst="rect">
            <a:avLst/>
          </a:prstGeom>
          <a:noFill/>
        </p:spPr>
      </p:pic>
      <p:sp>
        <p:nvSpPr>
          <p:cNvPr id="15363" name="Rectangle 3"/>
          <p:cNvSpPr>
            <a:spLocks noChangeArrowheads="1"/>
          </p:cNvSpPr>
          <p:nvPr/>
        </p:nvSpPr>
        <p:spPr bwMode="auto">
          <a:xfrm>
            <a:off x="0" y="815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536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5364" name="Picture 4"/>
          <p:cNvPicPr>
            <a:picLocks noChangeAspect="1" noChangeArrowheads="1"/>
          </p:cNvPicPr>
          <p:nvPr/>
        </p:nvPicPr>
        <p:blipFill>
          <a:blip r:embed="rId16" cstate="print">
            <a:clrChange>
              <a:clrFrom>
                <a:srgbClr val="FFFFFF"/>
              </a:clrFrom>
              <a:clrTo>
                <a:srgbClr val="FFFFFF">
                  <a:alpha val="0"/>
                </a:srgbClr>
              </a:clrTo>
            </a:clrChange>
          </a:blip>
          <a:srcRect/>
          <a:stretch>
            <a:fillRect/>
          </a:stretch>
        </p:blipFill>
        <p:spPr bwMode="auto">
          <a:xfrm>
            <a:off x="838199" y="2133600"/>
            <a:ext cx="7620001" cy="712422"/>
          </a:xfrm>
          <a:prstGeom prst="rect">
            <a:avLst/>
          </a:prstGeom>
          <a:noFill/>
        </p:spPr>
      </p:pic>
      <p:sp>
        <p:nvSpPr>
          <p:cNvPr id="15366" name="Rectangle 6"/>
          <p:cNvSpPr>
            <a:spLocks noChangeArrowheads="1"/>
          </p:cNvSpPr>
          <p:nvPr/>
        </p:nvSpPr>
        <p:spPr bwMode="auto">
          <a:xfrm>
            <a:off x="0" y="9636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5368"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5367" name="Picture 7"/>
          <p:cNvPicPr>
            <a:picLocks noChangeAspect="1" noChangeArrowheads="1"/>
          </p:cNvPicPr>
          <p:nvPr/>
        </p:nvPicPr>
        <p:blipFill>
          <a:blip r:embed="rId17" cstate="print">
            <a:clrChange>
              <a:clrFrom>
                <a:srgbClr val="FFFFFF"/>
              </a:clrFrom>
              <a:clrTo>
                <a:srgbClr val="FFFFFF">
                  <a:alpha val="0"/>
                </a:srgbClr>
              </a:clrTo>
            </a:clrChange>
          </a:blip>
          <a:srcRect/>
          <a:stretch>
            <a:fillRect/>
          </a:stretch>
        </p:blipFill>
        <p:spPr bwMode="auto">
          <a:xfrm>
            <a:off x="4572000" y="5715000"/>
            <a:ext cx="2317750" cy="163513"/>
          </a:xfrm>
          <a:prstGeom prst="rect">
            <a:avLst/>
          </a:prstGeom>
          <a:noFill/>
        </p:spPr>
      </p:pic>
      <p:sp>
        <p:nvSpPr>
          <p:cNvPr id="15369" name="Rectangle 9"/>
          <p:cNvSpPr>
            <a:spLocks noChangeArrowheads="1"/>
          </p:cNvSpPr>
          <p:nvPr/>
        </p:nvSpPr>
        <p:spPr bwMode="auto">
          <a:xfrm>
            <a:off x="0" y="62071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560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5607"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5608" name="Rectangle 8"/>
          <p:cNvSpPr>
            <a:spLocks noChangeArrowheads="1"/>
          </p:cNvSpPr>
          <p:nvPr/>
        </p:nvSpPr>
        <p:spPr bwMode="auto">
          <a:xfrm>
            <a:off x="0" y="815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5610"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5609" name="Picture 9"/>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838200" y="4114800"/>
            <a:ext cx="4215276" cy="533400"/>
          </a:xfrm>
          <a:prstGeom prst="rect">
            <a:avLst/>
          </a:prstGeom>
          <a:noFill/>
        </p:spPr>
      </p:pic>
      <p:sp>
        <p:nvSpPr>
          <p:cNvPr id="25611" name="Rectangle 11"/>
          <p:cNvSpPr>
            <a:spLocks noChangeArrowheads="1"/>
          </p:cNvSpPr>
          <p:nvPr/>
        </p:nvSpPr>
        <p:spPr bwMode="auto">
          <a:xfrm>
            <a:off x="0" y="815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E5A1825-3536-469E-BE1F-3C20619490AC}"/>
                  </a:ext>
                </a:extLst>
              </p:cNvPr>
              <p:cNvSpPr txBox="1"/>
              <p:nvPr/>
            </p:nvSpPr>
            <p:spPr>
              <a:xfrm>
                <a:off x="4343400" y="5257542"/>
                <a:ext cx="1247073" cy="1846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ea typeface="Cambria Math" panose="02040503050406030204" pitchFamily="18" charset="0"/>
                        </a:rPr>
                        <m:t>𝜆</m:t>
                      </m:r>
                      <m:r>
                        <a:rPr lang="en-US" sz="1200" b="0" i="1" smtClean="0">
                          <a:latin typeface="Cambria Math" panose="02040503050406030204" pitchFamily="18" charset="0"/>
                          <a:ea typeface="Cambria Math" panose="02040503050406030204" pitchFamily="18" charset="0"/>
                        </a:rPr>
                        <m:t>=0.48</m:t>
                      </m:r>
                      <m:r>
                        <a:rPr lang="en-US" sz="1200" b="0" i="1" smtClean="0">
                          <a:latin typeface="Cambria Math" panose="02040503050406030204" pitchFamily="18" charset="0"/>
                          <a:ea typeface="Cambria Math" panose="02040503050406030204" pitchFamily="18" charset="0"/>
                        </a:rPr>
                        <m:t>𝜇</m:t>
                      </m:r>
                      <m:r>
                        <a:rPr lang="en-US" sz="1200" b="0" i="1" smtClean="0">
                          <a:latin typeface="Cambria Math" panose="02040503050406030204" pitchFamily="18" charset="0"/>
                          <a:ea typeface="Cambria Math" panose="02040503050406030204" pitchFamily="18" charset="0"/>
                        </a:rPr>
                        <m:t>𝑚</m:t>
                      </m:r>
                    </m:oMath>
                  </m:oMathPara>
                </a14:m>
                <a:endParaRPr lang="en-US" sz="1200" dirty="0"/>
              </a:p>
            </p:txBody>
          </p:sp>
        </mc:Choice>
        <mc:Fallback xmlns="">
          <p:sp>
            <p:nvSpPr>
              <p:cNvPr id="3" name="TextBox 2">
                <a:extLst>
                  <a:ext uri="{FF2B5EF4-FFF2-40B4-BE49-F238E27FC236}">
                    <a16:creationId xmlns:a16="http://schemas.microsoft.com/office/drawing/2014/main" id="{7E5A1825-3536-469E-BE1F-3C20619490AC}"/>
                  </a:ext>
                </a:extLst>
              </p:cNvPr>
              <p:cNvSpPr txBox="1">
                <a:spLocks noRot="1" noChangeAspect="1" noMove="1" noResize="1" noEditPoints="1" noAdjustHandles="1" noChangeArrowheads="1" noChangeShapeType="1" noTextEdit="1"/>
              </p:cNvSpPr>
              <p:nvPr/>
            </p:nvSpPr>
            <p:spPr>
              <a:xfrm>
                <a:off x="4343400" y="5257542"/>
                <a:ext cx="1247073" cy="184666"/>
              </a:xfrm>
              <a:prstGeom prst="rect">
                <a:avLst/>
              </a:prstGeom>
              <a:blipFill>
                <a:blip r:embed="rId19"/>
                <a:stretch>
                  <a:fillRect b="-32258"/>
                </a:stretch>
              </a:blipFill>
            </p:spPr>
            <p:txBody>
              <a:bodyPr/>
              <a:lstStyle/>
              <a:p>
                <a:r>
                  <a:rPr lang="en-US">
                    <a:noFill/>
                  </a:rPr>
                  <a:t> </a:t>
                </a:r>
              </a:p>
            </p:txBody>
          </p:sp>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7E31E-CD31-4B39-BB6E-DE49C6CA7B75}"/>
              </a:ext>
            </a:extLst>
          </p:cNvPr>
          <p:cNvSpPr>
            <a:spLocks noGrp="1"/>
          </p:cNvSpPr>
          <p:nvPr>
            <p:ph type="title"/>
          </p:nvPr>
        </p:nvSpPr>
        <p:spPr/>
        <p:txBody>
          <a:bodyPr/>
          <a:lstStyle/>
          <a:p>
            <a:r>
              <a:rPr lang="en-US" sz="3600" dirty="0"/>
              <a:t>It Doesn’t Take a Fancy Satellite to Capture Great Remote Sensing Shots</a:t>
            </a:r>
          </a:p>
        </p:txBody>
      </p:sp>
      <p:pic>
        <p:nvPicPr>
          <p:cNvPr id="5" name="Picture 4">
            <a:extLst>
              <a:ext uri="{FF2B5EF4-FFF2-40B4-BE49-F238E27FC236}">
                <a16:creationId xmlns:a16="http://schemas.microsoft.com/office/drawing/2014/main" id="{6D5F049A-842E-4DCD-B385-A9F29E4D59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300" y="1524000"/>
            <a:ext cx="6629400" cy="4419600"/>
          </a:xfrm>
          <a:prstGeom prst="rect">
            <a:avLst/>
          </a:prstGeom>
        </p:spPr>
      </p:pic>
      <p:sp>
        <p:nvSpPr>
          <p:cNvPr id="6" name="TextBox 5">
            <a:extLst>
              <a:ext uri="{FF2B5EF4-FFF2-40B4-BE49-F238E27FC236}">
                <a16:creationId xmlns:a16="http://schemas.microsoft.com/office/drawing/2014/main" id="{87EC6D7B-60DD-46B6-A76A-6EADCA935949}"/>
              </a:ext>
            </a:extLst>
          </p:cNvPr>
          <p:cNvSpPr txBox="1"/>
          <p:nvPr/>
        </p:nvSpPr>
        <p:spPr>
          <a:xfrm>
            <a:off x="457200" y="5969688"/>
            <a:ext cx="8426346" cy="646331"/>
          </a:xfrm>
          <a:prstGeom prst="rect">
            <a:avLst/>
          </a:prstGeom>
          <a:noFill/>
        </p:spPr>
        <p:txBody>
          <a:bodyPr wrap="none" rtlCol="0">
            <a:spAutoFit/>
          </a:bodyPr>
          <a:lstStyle/>
          <a:p>
            <a:r>
              <a:rPr lang="en-US" dirty="0"/>
              <a:t>Photo taken 6/6/2021 by Thomas </a:t>
            </a:r>
            <a:r>
              <a:rPr lang="en-US" dirty="0" err="1"/>
              <a:t>Pesquet</a:t>
            </a:r>
            <a:r>
              <a:rPr lang="en-US" dirty="0"/>
              <a:t>, a French astronaut on the ISS, with a </a:t>
            </a:r>
          </a:p>
          <a:p>
            <a:r>
              <a:rPr lang="en-US" dirty="0"/>
              <a:t>Nikon D5, F#8, 1.15m focal length, 1/4000 second exposure</a:t>
            </a:r>
          </a:p>
        </p:txBody>
      </p:sp>
    </p:spTree>
    <p:extLst>
      <p:ext uri="{BB962C8B-B14F-4D97-AF65-F5344CB8AC3E}">
        <p14:creationId xmlns:p14="http://schemas.microsoft.com/office/powerpoint/2010/main" val="2688964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30874-3715-4AB2-818E-99B8B6980EA1}"/>
              </a:ext>
            </a:extLst>
          </p:cNvPr>
          <p:cNvSpPr>
            <a:spLocks noGrp="1"/>
          </p:cNvSpPr>
          <p:nvPr>
            <p:ph type="title"/>
          </p:nvPr>
        </p:nvSpPr>
        <p:spPr/>
        <p:txBody>
          <a:bodyPr/>
          <a:lstStyle/>
          <a:p>
            <a:r>
              <a:rPr lang="en-US" sz="3200" dirty="0"/>
              <a:t>A Simple Spreadsheet Can Help to Design an Imaging Satellite</a:t>
            </a:r>
          </a:p>
        </p:txBody>
      </p:sp>
      <p:graphicFrame>
        <p:nvGraphicFramePr>
          <p:cNvPr id="5" name="Object 4">
            <a:extLst>
              <a:ext uri="{FF2B5EF4-FFF2-40B4-BE49-F238E27FC236}">
                <a16:creationId xmlns:a16="http://schemas.microsoft.com/office/drawing/2014/main" id="{118B581B-C70C-47E9-8C72-64332D73F662}"/>
              </a:ext>
            </a:extLst>
          </p:cNvPr>
          <p:cNvGraphicFramePr>
            <a:graphicFrameLocks noChangeAspect="1"/>
          </p:cNvGraphicFramePr>
          <p:nvPr>
            <p:extLst>
              <p:ext uri="{D42A27DB-BD31-4B8C-83A1-F6EECF244321}">
                <p14:modId xmlns:p14="http://schemas.microsoft.com/office/powerpoint/2010/main" val="2490796838"/>
              </p:ext>
            </p:extLst>
          </p:nvPr>
        </p:nvGraphicFramePr>
        <p:xfrm>
          <a:off x="511175" y="1447800"/>
          <a:ext cx="8121650" cy="2679700"/>
        </p:xfrm>
        <a:graphic>
          <a:graphicData uri="http://schemas.openxmlformats.org/presentationml/2006/ole">
            <mc:AlternateContent xmlns:mc="http://schemas.openxmlformats.org/markup-compatibility/2006">
              <mc:Choice xmlns:v="urn:schemas-microsoft-com:vml" Requires="v">
                <p:oleObj name="Worksheet" r:id="rId2" imgW="6749076" imgH="2226089" progId="Excel.Sheet.12">
                  <p:embed/>
                </p:oleObj>
              </mc:Choice>
              <mc:Fallback>
                <p:oleObj name="Worksheet" r:id="rId2" imgW="6749076" imgH="2226089" progId="Excel.Sheet.12">
                  <p:embed/>
                  <p:pic>
                    <p:nvPicPr>
                      <p:cNvPr id="5" name="Object 4">
                        <a:extLst>
                          <a:ext uri="{FF2B5EF4-FFF2-40B4-BE49-F238E27FC236}">
                            <a16:creationId xmlns:a16="http://schemas.microsoft.com/office/drawing/2014/main" id="{118B581B-C70C-47E9-8C72-64332D73F662}"/>
                          </a:ext>
                        </a:extLst>
                      </p:cNvPr>
                      <p:cNvPicPr/>
                      <p:nvPr/>
                    </p:nvPicPr>
                    <p:blipFill>
                      <a:blip r:embed="rId3"/>
                      <a:stretch>
                        <a:fillRect/>
                      </a:stretch>
                    </p:blipFill>
                    <p:spPr>
                      <a:xfrm>
                        <a:off x="511175" y="1447800"/>
                        <a:ext cx="8121650" cy="2679700"/>
                      </a:xfrm>
                      <a:prstGeom prst="rect">
                        <a:avLst/>
                      </a:prstGeom>
                    </p:spPr>
                  </p:pic>
                </p:oleObj>
              </mc:Fallback>
            </mc:AlternateContent>
          </a:graphicData>
        </a:graphic>
      </p:graphicFrame>
      <p:grpSp>
        <p:nvGrpSpPr>
          <p:cNvPr id="8" name="Group 7">
            <a:extLst>
              <a:ext uri="{FF2B5EF4-FFF2-40B4-BE49-F238E27FC236}">
                <a16:creationId xmlns:a16="http://schemas.microsoft.com/office/drawing/2014/main" id="{3C8A8213-B6B8-461E-99FD-D2558D5C38B7}"/>
              </a:ext>
            </a:extLst>
          </p:cNvPr>
          <p:cNvGrpSpPr/>
          <p:nvPr/>
        </p:nvGrpSpPr>
        <p:grpSpPr>
          <a:xfrm>
            <a:off x="489801" y="4572000"/>
            <a:ext cx="8128397" cy="2092881"/>
            <a:chOff x="489801" y="4572000"/>
            <a:chExt cx="8128397" cy="2092881"/>
          </a:xfrm>
        </p:grpSpPr>
        <p:sp>
          <p:nvSpPr>
            <p:cNvPr id="6" name="TextBox 5">
              <a:extLst>
                <a:ext uri="{FF2B5EF4-FFF2-40B4-BE49-F238E27FC236}">
                  <a16:creationId xmlns:a16="http://schemas.microsoft.com/office/drawing/2014/main" id="{1CFC6254-A428-49C8-9E28-6F93C2F85E6D}"/>
                </a:ext>
              </a:extLst>
            </p:cNvPr>
            <p:cNvSpPr txBox="1"/>
            <p:nvPr/>
          </p:nvSpPr>
          <p:spPr>
            <a:xfrm>
              <a:off x="489801" y="4572000"/>
              <a:ext cx="4463199" cy="2092881"/>
            </a:xfrm>
            <a:prstGeom prst="rect">
              <a:avLst/>
            </a:prstGeom>
            <a:noFill/>
          </p:spPr>
          <p:txBody>
            <a:bodyPr wrap="square" rtlCol="0">
              <a:spAutoFit/>
            </a:bodyPr>
            <a:lstStyle/>
            <a:p>
              <a:r>
                <a:rPr lang="en-US" sz="1400" dirty="0"/>
                <a:t>Rules of Thumb:</a:t>
              </a:r>
            </a:p>
            <a:p>
              <a:endParaRPr lang="en-US" sz="1400" dirty="0"/>
            </a:p>
            <a:p>
              <a:pPr marL="285750" indent="-285750">
                <a:buFont typeface="Arial" panose="020B0604020202020204" pitchFamily="34" charset="0"/>
                <a:buChar char="•"/>
              </a:pPr>
              <a:r>
                <a:rPr lang="en-US" sz="1400" dirty="0"/>
                <a:t>SNR&gt;50</a:t>
              </a:r>
            </a:p>
            <a:p>
              <a:pPr marL="285750" indent="-285750">
                <a:buFont typeface="Arial" panose="020B0604020202020204" pitchFamily="34" charset="0"/>
                <a:buChar char="•"/>
              </a:pPr>
              <a:r>
                <a:rPr lang="en-US" sz="1400" dirty="0"/>
                <a:t>Dark noise: 3 to 100 electrons</a:t>
              </a:r>
            </a:p>
            <a:p>
              <a:pPr marL="285750" indent="-285750">
                <a:buFont typeface="Arial" panose="020B0604020202020204" pitchFamily="34" charset="0"/>
                <a:buChar char="•"/>
              </a:pPr>
              <a:r>
                <a:rPr lang="en-US" sz="1400" dirty="0"/>
                <a:t>Detector Size: 3um to 50um</a:t>
              </a:r>
            </a:p>
            <a:p>
              <a:pPr marL="285750" indent="-285750">
                <a:buFont typeface="Arial" panose="020B0604020202020204" pitchFamily="34" charset="0"/>
                <a:buChar char="•"/>
              </a:pPr>
              <a:r>
                <a:rPr lang="en-US" sz="1400" dirty="0"/>
                <a:t>Integration Time: 0.0001 to 0.1 seconds</a:t>
              </a:r>
            </a:p>
            <a:p>
              <a:pPr marL="285750" indent="-285750">
                <a:buFont typeface="Arial" panose="020B0604020202020204" pitchFamily="34" charset="0"/>
                <a:buChar char="•"/>
              </a:pPr>
              <a:r>
                <a:rPr lang="en-US" sz="1400" dirty="0"/>
                <a:t>Altitude &gt; 450 km</a:t>
              </a:r>
            </a:p>
            <a:p>
              <a:pPr marL="285750" indent="-285750">
                <a:buFont typeface="Arial" panose="020B0604020202020204" pitchFamily="34" charset="0"/>
                <a:buChar char="•"/>
              </a:pPr>
              <a:r>
                <a:rPr lang="en-US" sz="1400" dirty="0"/>
                <a:t>Quantum Efficiency: 0.6 to 0.95 electrons/photon</a:t>
              </a:r>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41F230A6-1378-41EF-BE02-E028CAED9B5A}"/>
                </a:ext>
              </a:extLst>
            </p:cNvPr>
            <p:cNvSpPr txBox="1"/>
            <p:nvPr/>
          </p:nvSpPr>
          <p:spPr>
            <a:xfrm>
              <a:off x="4655798" y="4953000"/>
              <a:ext cx="3962400" cy="1661993"/>
            </a:xfrm>
            <a:prstGeom prst="rect">
              <a:avLst/>
            </a:prstGeom>
            <a:noFill/>
          </p:spPr>
          <p:txBody>
            <a:bodyPr wrap="square" rtlCol="0">
              <a:spAutoFit/>
            </a:bodyPr>
            <a:lstStyle/>
            <a:p>
              <a:pPr marL="285750" indent="-285750">
                <a:buFont typeface="Arial" panose="020B0604020202020204" pitchFamily="34" charset="0"/>
                <a:buChar char="•"/>
              </a:pPr>
              <a:r>
                <a:rPr lang="en-US" sz="1400" dirty="0"/>
                <a:t>Radiance: 9.6E19 </a:t>
              </a:r>
              <a:r>
                <a:rPr lang="en-US" sz="1400" dirty="0" err="1"/>
                <a:t>ph</a:t>
              </a:r>
              <a:r>
                <a:rPr lang="en-US" sz="1400" dirty="0"/>
                <a:t>/s-m</a:t>
              </a:r>
              <a:r>
                <a:rPr lang="en-US" sz="1400" baseline="30000" dirty="0"/>
                <a:t>2</a:t>
              </a:r>
              <a:r>
                <a:rPr lang="en-US" sz="1400" dirty="0"/>
                <a:t>-ster-um for color, 1.2E20 </a:t>
              </a:r>
              <a:r>
                <a:rPr lang="en-US" sz="1400" dirty="0" err="1"/>
                <a:t>ph</a:t>
              </a:r>
              <a:r>
                <a:rPr lang="en-US" sz="1400" dirty="0"/>
                <a:t>/s-m</a:t>
              </a:r>
              <a:r>
                <a:rPr lang="en-US" sz="1400" baseline="30000" dirty="0"/>
                <a:t>2</a:t>
              </a:r>
              <a:r>
                <a:rPr lang="en-US" sz="1400" dirty="0"/>
                <a:t>-ster-um for pan</a:t>
              </a:r>
            </a:p>
            <a:p>
              <a:pPr marL="285750" indent="-285750">
                <a:buFont typeface="Arial" panose="020B0604020202020204" pitchFamily="34" charset="0"/>
                <a:buChar char="•"/>
              </a:pPr>
              <a:r>
                <a:rPr lang="en-US" sz="1400" dirty="0"/>
                <a:t>Bandwidth: 15% of wavelength for color, 50% for pan</a:t>
              </a:r>
            </a:p>
            <a:p>
              <a:pPr marL="285750" indent="-285750">
                <a:buFont typeface="Arial" panose="020B0604020202020204" pitchFamily="34" charset="0"/>
                <a:buChar char="•"/>
              </a:pPr>
              <a:r>
                <a:rPr lang="en-US" sz="1400" dirty="0"/>
                <a:t>F-number: 4 to 22</a:t>
              </a:r>
            </a:p>
            <a:p>
              <a:pPr marL="285750" indent="-285750">
                <a:buFont typeface="Arial" panose="020B0604020202020204" pitchFamily="34" charset="0"/>
                <a:buChar char="•"/>
              </a:pPr>
              <a:r>
                <a:rPr lang="en-US" sz="1400" dirty="0"/>
                <a:t>Resolution &lt; 1.2 x GSD</a:t>
              </a:r>
            </a:p>
            <a:p>
              <a:endParaRPr lang="en-US" dirty="0"/>
            </a:p>
          </p:txBody>
        </p:sp>
      </p:grpSp>
    </p:spTree>
    <p:extLst>
      <p:ext uri="{BB962C8B-B14F-4D97-AF65-F5344CB8AC3E}">
        <p14:creationId xmlns:p14="http://schemas.microsoft.com/office/powerpoint/2010/main" val="296455932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All Right, So It Isn’t Quite That Simple</a:t>
            </a:r>
          </a:p>
        </p:txBody>
      </p:sp>
      <p:sp>
        <p:nvSpPr>
          <p:cNvPr id="3" name="Content Placeholder 2"/>
          <p:cNvSpPr>
            <a:spLocks noGrp="1"/>
          </p:cNvSpPr>
          <p:nvPr>
            <p:ph idx="1"/>
          </p:nvPr>
        </p:nvSpPr>
        <p:spPr/>
        <p:txBody>
          <a:bodyPr/>
          <a:lstStyle/>
          <a:p>
            <a:r>
              <a:rPr lang="en-US" sz="2000" dirty="0"/>
              <a:t>Several parameters have values that vary across the spectrum of interest.</a:t>
            </a:r>
          </a:p>
          <a:p>
            <a:pPr lvl="1"/>
            <a:r>
              <a:rPr lang="en-US" sz="1800" dirty="0"/>
              <a:t>Scene radiance, optical transmission, quantum efficiency, etc.</a:t>
            </a:r>
          </a:p>
          <a:p>
            <a:r>
              <a:rPr lang="en-US" sz="2000" dirty="0"/>
              <a:t>Dark noise may have a thermal component.</a:t>
            </a:r>
          </a:p>
          <a:p>
            <a:pPr lvl="1"/>
            <a:r>
              <a:rPr lang="en-US" sz="1600" dirty="0"/>
              <a:t>Thermal components are usually only important for IR cameras.</a:t>
            </a:r>
          </a:p>
          <a:p>
            <a:r>
              <a:rPr lang="en-US" sz="2000" dirty="0"/>
              <a:t>Focus and distortion may degrade with distance from center of the detector array.</a:t>
            </a:r>
          </a:p>
          <a:p>
            <a:r>
              <a:rPr lang="en-US" sz="2000" dirty="0"/>
              <a:t>Scanners must take into account ground speed and slew speed of satellite.</a:t>
            </a:r>
          </a:p>
          <a:p>
            <a:r>
              <a:rPr lang="en-US" sz="2000" dirty="0"/>
              <a:t>Satellites still need room for other subsystems like power, communications, processing, data storage, attitude control, shielding, etc.</a:t>
            </a:r>
          </a:p>
          <a:p>
            <a:pPr lvl="1"/>
            <a:r>
              <a:rPr lang="en-US" sz="1600" dirty="0"/>
              <a:t>All of these require less volume than the imaging instrument.</a:t>
            </a:r>
          </a:p>
        </p:txBody>
      </p:sp>
      <p:sp>
        <p:nvSpPr>
          <p:cNvPr id="5" name="TextBox 4"/>
          <p:cNvSpPr txBox="1"/>
          <p:nvPr/>
        </p:nvSpPr>
        <p:spPr>
          <a:xfrm>
            <a:off x="533400" y="5638800"/>
            <a:ext cx="8207696" cy="461665"/>
          </a:xfrm>
          <a:prstGeom prst="rect">
            <a:avLst/>
          </a:prstGeom>
          <a:solidFill>
            <a:srgbClr val="FFFF00"/>
          </a:solidFill>
          <a:ln>
            <a:solidFill>
              <a:srgbClr val="00B050"/>
            </a:solidFill>
          </a:ln>
        </p:spPr>
        <p:txBody>
          <a:bodyPr wrap="none" rtlCol="0">
            <a:spAutoFit/>
          </a:bodyPr>
          <a:lstStyle/>
          <a:p>
            <a:r>
              <a:rPr lang="en-US" sz="2400" dirty="0">
                <a:solidFill>
                  <a:srgbClr val="002060"/>
                </a:solidFill>
              </a:rPr>
              <a:t>Still, the equations will provide a good first estimate of size</a:t>
            </a:r>
            <a:r>
              <a:rPr lang="en-US" dirty="0">
                <a:solidFill>
                  <a:srgbClr val="002060"/>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Any Questions?</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587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372293</TotalTime>
  <Words>2526</Words>
  <Application>Microsoft Office PowerPoint</Application>
  <PresentationFormat>On-screen Show (4:3)</PresentationFormat>
  <Paragraphs>395</Paragraphs>
  <Slides>53</Slides>
  <Notes>2</Notes>
  <HiddenSlides>0</HiddenSlides>
  <MMClips>6</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53</vt:i4>
      </vt:variant>
    </vt:vector>
  </HeadingPairs>
  <TitlesOfParts>
    <vt:vector size="62" baseType="lpstr">
      <vt:lpstr>Arial</vt:lpstr>
      <vt:lpstr>Calibri</vt:lpstr>
      <vt:lpstr>Cambria Math</vt:lpstr>
      <vt:lpstr>Helvetica</vt:lpstr>
      <vt:lpstr>Tw Cen MT</vt:lpstr>
      <vt:lpstr>Wingdings</vt:lpstr>
      <vt:lpstr>Office Theme</vt:lpstr>
      <vt:lpstr>Custom Design</vt:lpstr>
      <vt:lpstr>Worksheet</vt:lpstr>
      <vt:lpstr>Imaging Satellites</vt:lpstr>
      <vt:lpstr>Images from Satellites Are Ubiquitous</vt:lpstr>
      <vt:lpstr>Types of Imaging Satellites</vt:lpstr>
      <vt:lpstr>Most Common Optical Imaging Satellites</vt:lpstr>
      <vt:lpstr>Most Common Optical Imaging Satellites</vt:lpstr>
      <vt:lpstr>Maxar Commercial Satellites</vt:lpstr>
      <vt:lpstr>Planet Commercial Satellites</vt:lpstr>
      <vt:lpstr>Weather Satellites Are in Both LEO and GEO Orbits</vt:lpstr>
      <vt:lpstr>PowerPoint Presentation</vt:lpstr>
      <vt:lpstr>Just About Every Country Has Earth Imaging Satellites</vt:lpstr>
      <vt:lpstr>Just About Every Country Has Earth Imaging Satellites</vt:lpstr>
      <vt:lpstr>Just About Every Country Has Earth Imaging Satellites</vt:lpstr>
      <vt:lpstr>Just About Every Country Has Earth Imaging Satellites</vt:lpstr>
      <vt:lpstr>Just About Every Country Has Earth Imaging Satellites</vt:lpstr>
      <vt:lpstr>Just About Every Country Has Earth Imaging Satellites</vt:lpstr>
      <vt:lpstr>Just About Every Country Has Earth Imaging Satellites</vt:lpstr>
      <vt:lpstr>Just About Every Country Has Earth Imaging Satellites</vt:lpstr>
      <vt:lpstr>There Are More Low Earth Orbit Satellites Than You Can Count</vt:lpstr>
      <vt:lpstr>All of These Have the Same Basic Characteristics</vt:lpstr>
      <vt:lpstr>Types of Earth Orbits</vt:lpstr>
      <vt:lpstr>Sun Synchronous Polar Orbit</vt:lpstr>
      <vt:lpstr>Landsat Orbit and Collection</vt:lpstr>
      <vt:lpstr>Low Earth Orbits</vt:lpstr>
      <vt:lpstr>Parts of the Digital Camera</vt:lpstr>
      <vt:lpstr>Basic Optics for a Camera</vt:lpstr>
      <vt:lpstr>Detector Arrays Need a Read Out Integrated Circuit to Create Pixel Values</vt:lpstr>
      <vt:lpstr>Each Detector Is Projected onto the Earth to Create a Single GSD</vt:lpstr>
      <vt:lpstr>Geometric Optics Isn’t the End of the Story</vt:lpstr>
      <vt:lpstr>Always Pay Attention to the Relative Size of Resolution and GSD</vt:lpstr>
      <vt:lpstr>Camera Optics Are Like Collecting Rainwater with a Funnel and Buckets</vt:lpstr>
      <vt:lpstr>Sensor Noise Creates Problems</vt:lpstr>
      <vt:lpstr>Noise Levels Significantly Change the Appearance of an Image</vt:lpstr>
      <vt:lpstr>There Are Different Types of Scanning</vt:lpstr>
      <vt:lpstr>Scan Patterns</vt:lpstr>
      <vt:lpstr>PowerPoint Presentation</vt:lpstr>
      <vt:lpstr>Imaging Satellite Communications</vt:lpstr>
      <vt:lpstr>Ground Stations</vt:lpstr>
      <vt:lpstr>Imaging Satellites Come in All Shapes, Sizes and Capabilities</vt:lpstr>
      <vt:lpstr>Comparison of Different Imaging Satellite Characteristics</vt:lpstr>
      <vt:lpstr>MODIS (Terra) Image of Great Lakes</vt:lpstr>
      <vt:lpstr>Advanced Baseline Imager (ABI) on GOES-17 Geo Sat of Caldor Fires</vt:lpstr>
      <vt:lpstr>JPSS VIIRS Day Night Band Image of Bioluminescence</vt:lpstr>
      <vt:lpstr>Sentinel-2 Image of Philadelphia</vt:lpstr>
      <vt:lpstr>Videos from Skysat</vt:lpstr>
      <vt:lpstr>Very High Resolution Worldview-3 Image</vt:lpstr>
      <vt:lpstr>PowerPoint Presentation</vt:lpstr>
      <vt:lpstr>Why Don’t We Always Collect the Highest Resolution Images?</vt:lpstr>
      <vt:lpstr>Example of Basic Instrument Design</vt:lpstr>
      <vt:lpstr>Simple Algebra Tells You What the Instrument Will Look Like</vt:lpstr>
      <vt:lpstr>It Doesn’t Take a Fancy Satellite to Capture Great Remote Sensing Shots</vt:lpstr>
      <vt:lpstr>A Simple Spreadsheet Can Help to Design an Imaging Satellite</vt:lpstr>
      <vt:lpstr>All Right, So It Isn’t Quite That Simple</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Ellis Freedman</dc:creator>
  <cp:lastModifiedBy>Ellis Freedman</cp:lastModifiedBy>
  <cp:revision>1694</cp:revision>
  <dcterms:created xsi:type="dcterms:W3CDTF">2011-02-03T12:36:41Z</dcterms:created>
  <dcterms:modified xsi:type="dcterms:W3CDTF">2022-10-24T18:52:49Z</dcterms:modified>
</cp:coreProperties>
</file>